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01" r:id="rId5"/>
    <p:sldId id="259" r:id="rId6"/>
    <p:sldId id="302" r:id="rId7"/>
    <p:sldId id="264" r:id="rId8"/>
    <p:sldId id="265" r:id="rId9"/>
    <p:sldId id="268" r:id="rId10"/>
    <p:sldId id="269" r:id="rId11"/>
    <p:sldId id="278" r:id="rId12"/>
    <p:sldId id="300" r:id="rId13"/>
    <p:sldId id="271"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44"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jpeg"/><Relationship Id="rId5" Type="http://schemas.openxmlformats.org/officeDocument/2006/relationships/image" Target="../media/image3.wmf"/><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txBox="1">
            <a:spLocks noChangeArrowheads="1"/>
          </p:cNvSpPr>
          <p:nvPr/>
        </p:nvSpPr>
        <p:spPr>
          <a:xfrm>
            <a:off x="609600" y="1106780"/>
            <a:ext cx="7924800" cy="25229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400" b="1" dirty="0" smtClean="0">
                <a:solidFill>
                  <a:schemeClr val="accent1">
                    <a:lumMod val="75000"/>
                  </a:schemeClr>
                </a:solidFill>
                <a:latin typeface="黑体" pitchFamily="49" charset="-122"/>
                <a:ea typeface="黑体" pitchFamily="49" charset="-122"/>
              </a:rPr>
              <a:t>安</a:t>
            </a:r>
            <a:r>
              <a:rPr lang="zh-CN" altLang="en-US" sz="5400" b="1" dirty="0" smtClean="0">
                <a:solidFill>
                  <a:schemeClr val="accent1">
                    <a:lumMod val="75000"/>
                  </a:schemeClr>
                </a:solidFill>
                <a:latin typeface="黑体" pitchFamily="49" charset="-122"/>
                <a:ea typeface="黑体" pitchFamily="49" charset="-122"/>
              </a:rPr>
              <a:t>全评价及</a:t>
            </a:r>
            <a:endParaRPr lang="en-US" altLang="zh-CN" sz="5400" b="1" dirty="0" smtClean="0">
              <a:solidFill>
                <a:schemeClr val="accent1">
                  <a:lumMod val="75000"/>
                </a:schemeClr>
              </a:solidFill>
              <a:latin typeface="黑体" pitchFamily="49" charset="-122"/>
              <a:ea typeface="黑体" pitchFamily="49" charset="-122"/>
            </a:endParaRPr>
          </a:p>
          <a:p>
            <a:r>
              <a:rPr lang="zh-CN" altLang="en-US" sz="5400" b="1" dirty="0" smtClean="0">
                <a:solidFill>
                  <a:schemeClr val="accent1">
                    <a:lumMod val="75000"/>
                  </a:schemeClr>
                </a:solidFill>
                <a:latin typeface="黑体" pitchFamily="49" charset="-122"/>
                <a:ea typeface="黑体" pitchFamily="49" charset="-122"/>
              </a:rPr>
              <a:t>毒理学动物</a:t>
            </a:r>
            <a:r>
              <a:rPr lang="zh-CN" altLang="en-US" sz="5400" b="1" dirty="0">
                <a:solidFill>
                  <a:schemeClr val="accent1">
                    <a:lumMod val="75000"/>
                  </a:schemeClr>
                </a:solidFill>
                <a:latin typeface="黑体" pitchFamily="49" charset="-122"/>
                <a:ea typeface="黑体" pitchFamily="49" charset="-122"/>
              </a:rPr>
              <a:t>试验方法</a:t>
            </a:r>
          </a:p>
        </p:txBody>
      </p:sp>
      <p:sp>
        <p:nvSpPr>
          <p:cNvPr id="3" name="副标题 2"/>
          <p:cNvSpPr>
            <a:spLocks noGrp="1"/>
          </p:cNvSpPr>
          <p:nvPr/>
        </p:nvSpPr>
        <p:spPr bwMode="auto">
          <a:xfrm>
            <a:off x="1835696" y="4797152"/>
            <a:ext cx="64008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18288" bIns="45720" numCol="1" anchor="t" anchorCtr="0" compatLnSpc="1">
            <a:prstTxWarp prst="textNoShape">
              <a:avLst/>
            </a:prstTxWarp>
          </a:bodyPr>
          <a:lstStyle>
            <a:lvl1pPr marL="0" marR="45720" indent="0" algn="r" rtl="0" eaLnBrk="0" fontAlgn="base" hangingPunct="0">
              <a:spcBef>
                <a:spcPct val="20000"/>
              </a:spcBef>
              <a:spcAft>
                <a:spcPct val="0"/>
              </a:spcAft>
              <a:buClr>
                <a:srgbClr val="0BD0D9"/>
              </a:buClr>
              <a:buSzPct val="95000"/>
              <a:buFont typeface="Wingdings 2" pitchFamily="18" charset="2"/>
              <a:buNone/>
              <a:defRPr sz="2600" kern="1200">
                <a:solidFill>
                  <a:schemeClr val="tx1"/>
                </a:solidFill>
                <a:latin typeface="+mn-lt"/>
                <a:ea typeface="+mn-ea"/>
                <a:cs typeface="+mn-cs"/>
              </a:defRPr>
            </a:lvl1pPr>
            <a:lvl2pPr marL="457200" indent="0" algn="ctr" rtl="0" eaLnBrk="0" fontAlgn="base" hangingPunct="0">
              <a:spcBef>
                <a:spcPct val="20000"/>
              </a:spcBef>
              <a:spcAft>
                <a:spcPct val="0"/>
              </a:spcAft>
              <a:buClr>
                <a:schemeClr val="accent1"/>
              </a:buClr>
              <a:buSzPct val="85000"/>
              <a:buFont typeface="Wingdings 2" pitchFamily="18" charset="2"/>
              <a:buNone/>
              <a:defRPr sz="2400" kern="1200">
                <a:solidFill>
                  <a:schemeClr val="tx1"/>
                </a:solidFill>
                <a:latin typeface="+mn-lt"/>
                <a:ea typeface="+mn-ea"/>
                <a:cs typeface="+mn-cs"/>
              </a:defRPr>
            </a:lvl2pPr>
            <a:lvl3pPr marL="914400" indent="0" algn="ctr" rtl="0" eaLnBrk="0" fontAlgn="base" hangingPunct="0">
              <a:spcBef>
                <a:spcPct val="20000"/>
              </a:spcBef>
              <a:spcAft>
                <a:spcPct val="0"/>
              </a:spcAft>
              <a:buClr>
                <a:schemeClr val="accent2"/>
              </a:buClr>
              <a:buSzPct val="70000"/>
              <a:buFont typeface="Wingdings 2" pitchFamily="18" charset="2"/>
              <a:buNone/>
              <a:defRPr sz="2100" kern="1200">
                <a:solidFill>
                  <a:schemeClr val="tx1"/>
                </a:solidFill>
                <a:latin typeface="+mn-lt"/>
                <a:ea typeface="+mn-ea"/>
                <a:cs typeface="+mn-cs"/>
              </a:defRPr>
            </a:lvl3pPr>
            <a:lvl4pPr marL="1371600" indent="0" algn="ctr" rtl="0" eaLnBrk="0" fontAlgn="base" hangingPunct="0">
              <a:spcBef>
                <a:spcPct val="20000"/>
              </a:spcBef>
              <a:spcAft>
                <a:spcPct val="0"/>
              </a:spcAft>
              <a:buClr>
                <a:srgbClr val="0BD0D9"/>
              </a:buClr>
              <a:buSzPct val="65000"/>
              <a:buFont typeface="Wingdings 2" pitchFamily="18" charset="2"/>
              <a:buNone/>
              <a:defRPr sz="2000" kern="1200">
                <a:solidFill>
                  <a:schemeClr val="tx1"/>
                </a:solidFill>
                <a:latin typeface="+mn-lt"/>
                <a:ea typeface="+mn-ea"/>
                <a:cs typeface="+mn-cs"/>
              </a:defRPr>
            </a:lvl4pPr>
            <a:lvl5pPr marL="1828800" indent="0" algn="ctr" rtl="0" eaLnBrk="0" fontAlgn="base" hangingPunct="0">
              <a:spcBef>
                <a:spcPct val="20000"/>
              </a:spcBef>
              <a:spcAft>
                <a:spcPct val="0"/>
              </a:spcAft>
              <a:buClr>
                <a:srgbClr val="10CF9B"/>
              </a:buClr>
              <a:buSzPct val="65000"/>
              <a:buFont typeface="Wingdings 2" pitchFamily="18" charset="2"/>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R="0" eaLnBrk="1" hangingPunct="1"/>
            <a:r>
              <a:rPr lang="zh-CN" altLang="en-US" b="1" dirty="0" smtClean="0">
                <a:solidFill>
                  <a:srgbClr val="0070C0"/>
                </a:solidFill>
                <a:latin typeface="黑体" pitchFamily="49" charset="-122"/>
                <a:ea typeface="黑体" pitchFamily="49" charset="-122"/>
              </a:rPr>
              <a:t>齐鲁工业大学 生物工程学院</a:t>
            </a:r>
            <a:endParaRPr lang="en-US" altLang="zh-CN" b="1" dirty="0" smtClean="0">
              <a:solidFill>
                <a:srgbClr val="0070C0"/>
              </a:solidFill>
              <a:latin typeface="黑体" pitchFamily="49" charset="-122"/>
              <a:ea typeface="黑体" pitchFamily="49" charset="-122"/>
            </a:endParaRPr>
          </a:p>
          <a:p>
            <a:pPr marR="0" eaLnBrk="1" hangingPunct="1"/>
            <a:r>
              <a:rPr lang="zh-CN" altLang="en-US" b="1" dirty="0" smtClean="0">
                <a:solidFill>
                  <a:srgbClr val="0070C0"/>
                </a:solidFill>
                <a:latin typeface="黑体" pitchFamily="49" charset="-122"/>
                <a:ea typeface="黑体" pitchFamily="49" charset="-122"/>
              </a:rPr>
              <a:t>祝文兴  博士</a:t>
            </a:r>
            <a:endParaRPr lang="en-US" altLang="zh-CN" b="1" dirty="0" smtClean="0">
              <a:solidFill>
                <a:srgbClr val="0070C0"/>
              </a:solidFill>
              <a:latin typeface="黑体" pitchFamily="49" charset="-122"/>
              <a:ea typeface="黑体" pitchFamily="49" charset="-122"/>
            </a:endParaRPr>
          </a:p>
          <a:p>
            <a:pPr marR="0" eaLnBrk="1" hangingPunct="1"/>
            <a:r>
              <a:rPr lang="en-US" altLang="zh-CN" b="1" dirty="0" smtClean="0">
                <a:solidFill>
                  <a:srgbClr val="0070C0"/>
                </a:solidFill>
                <a:latin typeface="黑体" pitchFamily="49" charset="-122"/>
                <a:ea typeface="黑体" pitchFamily="49" charset="-122"/>
              </a:rPr>
              <a:t>2015.12</a:t>
            </a:r>
            <a:endParaRPr lang="zh-CN" altLang="en-US" b="1" dirty="0" smtClean="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271639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06810" y="1196752"/>
            <a:ext cx="7772400" cy="51845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pPr>
            <a:r>
              <a:rPr lang="zh-CN" altLang="en-US" sz="2200" b="1" dirty="0" smtClean="0">
                <a:solidFill>
                  <a:srgbClr val="00B0F0"/>
                </a:solidFill>
                <a:latin typeface="黑体" pitchFamily="49" charset="-122"/>
                <a:ea typeface="黑体" pitchFamily="49" charset="-122"/>
              </a:rPr>
              <a:t>毒物代谢动力学（</a:t>
            </a:r>
            <a:r>
              <a:rPr lang="en-US" altLang="zh-CN" sz="2200" b="1" dirty="0" smtClean="0">
                <a:solidFill>
                  <a:srgbClr val="00B0F0"/>
                </a:solidFill>
                <a:latin typeface="黑体" pitchFamily="49" charset="-122"/>
                <a:ea typeface="黑体" pitchFamily="49" charset="-122"/>
              </a:rPr>
              <a:t>TK</a:t>
            </a:r>
            <a:r>
              <a:rPr lang="zh-CN" altLang="en-US" sz="2200" b="1" dirty="0" smtClean="0">
                <a:solidFill>
                  <a:srgbClr val="00B0F0"/>
                </a:solidFill>
                <a:latin typeface="黑体" pitchFamily="49" charset="-122"/>
                <a:ea typeface="黑体" pitchFamily="49" charset="-122"/>
              </a:rPr>
              <a:t>）试验考虑要点 </a:t>
            </a:r>
            <a:endParaRPr lang="zh-CN" altLang="en-US" sz="2200" b="1" dirty="0" smtClean="0">
              <a:solidFill>
                <a:srgbClr val="00B0F0"/>
              </a:solidFill>
              <a:latin typeface="黑体" pitchFamily="49" charset="-122"/>
              <a:ea typeface="黑体" pitchFamily="49" charset="-122"/>
              <a:cs typeface="Arial Unicode MS" pitchFamily="34" charset="-122"/>
            </a:endParaRPr>
          </a:p>
          <a:p>
            <a:pPr marL="361950" indent="0" algn="just">
              <a:lnSpc>
                <a:spcPct val="150000"/>
              </a:lnSpc>
              <a:buNone/>
            </a:pPr>
            <a:r>
              <a:rPr lang="zh-CN" altLang="en-US" sz="2200" b="1" dirty="0" smtClean="0">
                <a:latin typeface="黑体" pitchFamily="49" charset="-122"/>
                <a:ea typeface="黑体" pitchFamily="49" charset="-122"/>
              </a:rPr>
              <a:t>药物代谢动力学研究在毒理学研究中的延伸；</a:t>
            </a:r>
            <a:endParaRPr lang="zh-CN" altLang="en-US" sz="2200" b="1" dirty="0" smtClean="0">
              <a:latin typeface="黑体" pitchFamily="49" charset="-122"/>
              <a:ea typeface="黑体" pitchFamily="49" charset="-122"/>
              <a:cs typeface="Arial Unicode MS" pitchFamily="34" charset="-122"/>
            </a:endParaRPr>
          </a:p>
          <a:p>
            <a:pPr marL="361950" indent="0" algn="just">
              <a:lnSpc>
                <a:spcPct val="150000"/>
              </a:lnSpc>
              <a:buNone/>
            </a:pPr>
            <a:r>
              <a:rPr lang="zh-CN" altLang="en-US" sz="2200" b="1" dirty="0" smtClean="0">
                <a:latin typeface="黑体" pitchFamily="49" charset="-122"/>
                <a:ea typeface="黑体" pitchFamily="49" charset="-122"/>
              </a:rPr>
              <a:t>评价药物的全身暴露（</a:t>
            </a:r>
            <a:r>
              <a:rPr lang="en-US" altLang="zh-CN" sz="2200" b="1" dirty="0" smtClean="0">
                <a:latin typeface="黑体" pitchFamily="49" charset="-122"/>
                <a:ea typeface="黑体" pitchFamily="49" charset="-122"/>
              </a:rPr>
              <a:t>Exposure</a:t>
            </a:r>
            <a:r>
              <a:rPr lang="zh-CN" altLang="en-US" sz="2200" b="1" dirty="0" smtClean="0">
                <a:latin typeface="黑体" pitchFamily="49" charset="-122"/>
                <a:ea typeface="黑体" pitchFamily="49" charset="-122"/>
              </a:rPr>
              <a:t>）状态；</a:t>
            </a:r>
            <a:endParaRPr lang="en-US" altLang="zh-CN" sz="2200" b="1" dirty="0" smtClean="0">
              <a:latin typeface="黑体" pitchFamily="49" charset="-122"/>
              <a:ea typeface="黑体" pitchFamily="49" charset="-122"/>
            </a:endParaRPr>
          </a:p>
          <a:p>
            <a:pPr marL="361950" indent="0" algn="just">
              <a:lnSpc>
                <a:spcPct val="150000"/>
              </a:lnSpc>
              <a:buNone/>
            </a:pPr>
            <a:r>
              <a:rPr lang="zh-CN" altLang="en-US" sz="2200" b="1" dirty="0" smtClean="0">
                <a:latin typeface="黑体" pitchFamily="49" charset="-122"/>
                <a:ea typeface="黑体" pitchFamily="49" charset="-122"/>
              </a:rPr>
              <a:t>结合于长期毒性试验，测定</a:t>
            </a:r>
            <a:r>
              <a:rPr lang="en-US" altLang="zh-CN" sz="2200" b="1" dirty="0" smtClean="0">
                <a:latin typeface="黑体" pitchFamily="49" charset="-122"/>
                <a:ea typeface="黑体" pitchFamily="49" charset="-122"/>
              </a:rPr>
              <a:t>AUC</a:t>
            </a:r>
            <a:r>
              <a:rPr lang="zh-CN" altLang="en-US" sz="2200" b="1" dirty="0" smtClean="0">
                <a:latin typeface="黑体" pitchFamily="49" charset="-122"/>
                <a:ea typeface="黑体" pitchFamily="49" charset="-122"/>
              </a:rPr>
              <a:t>、</a:t>
            </a:r>
            <a:r>
              <a:rPr lang="en-US" altLang="zh-CN" sz="2200" b="1" dirty="0" err="1" smtClean="0">
                <a:latin typeface="黑体" pitchFamily="49" charset="-122"/>
                <a:ea typeface="黑体" pitchFamily="49" charset="-122"/>
              </a:rPr>
              <a:t>Cmax</a:t>
            </a:r>
            <a:r>
              <a:rPr lang="en-US" altLang="zh-CN" sz="2200" b="1" dirty="0" smtClean="0">
                <a:latin typeface="黑体" pitchFamily="49" charset="-122"/>
                <a:ea typeface="黑体" pitchFamily="49" charset="-122"/>
              </a:rPr>
              <a:t> </a:t>
            </a:r>
            <a:r>
              <a:rPr lang="zh-CN" altLang="en-US" sz="2200" b="1" dirty="0" smtClean="0">
                <a:latin typeface="黑体" pitchFamily="49" charset="-122"/>
                <a:ea typeface="黑体" pitchFamily="49" charset="-122"/>
              </a:rPr>
              <a:t>和</a:t>
            </a:r>
            <a:r>
              <a:rPr lang="en-US" altLang="zh-CN" sz="2200" b="1" dirty="0" smtClean="0">
                <a:latin typeface="黑体" pitchFamily="49" charset="-122"/>
                <a:ea typeface="黑体" pitchFamily="49" charset="-122"/>
              </a:rPr>
              <a:t>C</a:t>
            </a:r>
            <a:r>
              <a:rPr lang="en-US" altLang="zh-CN" sz="2200" b="1" baseline="-30000" dirty="0" smtClean="0">
                <a:latin typeface="黑体" pitchFamily="49" charset="-122"/>
                <a:ea typeface="黑体" pitchFamily="49" charset="-122"/>
              </a:rPr>
              <a:t>t</a:t>
            </a:r>
            <a:r>
              <a:rPr lang="zh-CN" altLang="en-US" sz="2200" b="1" baseline="-30000" dirty="0" smtClean="0">
                <a:latin typeface="黑体" pitchFamily="49" charset="-122"/>
                <a:ea typeface="黑体" pitchFamily="49" charset="-122"/>
              </a:rPr>
              <a:t>。</a:t>
            </a:r>
            <a:endParaRPr lang="en-US" altLang="zh-CN" sz="2200" b="1" baseline="-30000" dirty="0">
              <a:latin typeface="黑体" pitchFamily="49" charset="-122"/>
              <a:ea typeface="黑体" pitchFamily="49" charset="-122"/>
            </a:endParaRPr>
          </a:p>
          <a:p>
            <a:pPr algn="just">
              <a:lnSpc>
                <a:spcPct val="150000"/>
              </a:lnSpc>
            </a:pPr>
            <a:r>
              <a:rPr lang="zh-CN" altLang="en-US" sz="2200" b="1" dirty="0" smtClean="0">
                <a:solidFill>
                  <a:srgbClr val="00B0F0"/>
                </a:solidFill>
                <a:latin typeface="黑体" pitchFamily="49" charset="-122"/>
                <a:ea typeface="黑体" pitchFamily="49" charset="-122"/>
              </a:rPr>
              <a:t>通过了解药物暴露时与毒性剂量和时间的关系：</a:t>
            </a:r>
            <a:endParaRPr lang="zh-CN" altLang="en-US" sz="2200" b="1" dirty="0" smtClean="0">
              <a:solidFill>
                <a:srgbClr val="00B0F0"/>
              </a:solidFill>
              <a:latin typeface="黑体" pitchFamily="49" charset="-122"/>
              <a:ea typeface="黑体" pitchFamily="49" charset="-122"/>
              <a:cs typeface="Arial Unicode MS" pitchFamily="34" charset="-122"/>
            </a:endParaRPr>
          </a:p>
          <a:p>
            <a:pPr marL="361950" indent="0" algn="just">
              <a:lnSpc>
                <a:spcPct val="150000"/>
              </a:lnSpc>
              <a:buNone/>
            </a:pPr>
            <a:r>
              <a:rPr lang="zh-CN" altLang="en-US" sz="2200" b="1" dirty="0" smtClean="0">
                <a:latin typeface="黑体" pitchFamily="49" charset="-122"/>
                <a:ea typeface="黑体" pitchFamily="49" charset="-122"/>
              </a:rPr>
              <a:t>评价毒理学的发现和这些发现与临床安全的相关性；</a:t>
            </a:r>
            <a:endParaRPr lang="zh-CN" altLang="en-US" sz="2200" b="1" dirty="0" smtClean="0">
              <a:latin typeface="黑体" pitchFamily="49" charset="-122"/>
              <a:ea typeface="黑体" pitchFamily="49" charset="-122"/>
              <a:cs typeface="Arial Unicode MS" pitchFamily="34" charset="-122"/>
            </a:endParaRPr>
          </a:p>
          <a:p>
            <a:pPr marL="361950" indent="0" algn="just">
              <a:lnSpc>
                <a:spcPct val="150000"/>
              </a:lnSpc>
              <a:buNone/>
            </a:pPr>
            <a:r>
              <a:rPr lang="zh-CN" altLang="en-US" sz="2200" b="1" dirty="0" smtClean="0">
                <a:latin typeface="黑体" pitchFamily="49" charset="-122"/>
                <a:ea typeface="黑体" pitchFamily="49" charset="-122"/>
              </a:rPr>
              <a:t>结合毒性发现，为进一步的临床前毒性试验设计提供信息；</a:t>
            </a:r>
            <a:endParaRPr lang="zh-CN" altLang="en-US" sz="2200" b="1" dirty="0" smtClean="0">
              <a:latin typeface="黑体" pitchFamily="49" charset="-122"/>
              <a:ea typeface="黑体" pitchFamily="49" charset="-122"/>
              <a:cs typeface="Arial Unicode MS" pitchFamily="34" charset="-122"/>
            </a:endParaRPr>
          </a:p>
          <a:p>
            <a:pPr marL="361950" indent="0" algn="just">
              <a:lnSpc>
                <a:spcPct val="150000"/>
              </a:lnSpc>
              <a:buNone/>
            </a:pPr>
            <a:r>
              <a:rPr lang="zh-CN" altLang="en-US" sz="2200" b="1" dirty="0" smtClean="0">
                <a:latin typeface="黑体" pitchFamily="49" charset="-122"/>
                <a:ea typeface="黑体" pitchFamily="49" charset="-122"/>
              </a:rPr>
              <a:t>评价动物的耐受量，有助于解释不同动物种类、剂量和性别之间毒性的差异。</a:t>
            </a:r>
            <a:endParaRPr lang="zh-CN" altLang="en-US" sz="2200" b="1" dirty="0">
              <a:latin typeface="黑体" pitchFamily="49" charset="-122"/>
              <a:ea typeface="黑体" pitchFamily="49" charset="-122"/>
            </a:endParaRPr>
          </a:p>
        </p:txBody>
      </p:sp>
      <p:sp>
        <p:nvSpPr>
          <p:cNvPr id="4" name="矩形 3"/>
          <p:cNvSpPr/>
          <p:nvPr/>
        </p:nvSpPr>
        <p:spPr>
          <a:xfrm>
            <a:off x="685800" y="337660"/>
            <a:ext cx="2198038"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4.  </a:t>
            </a:r>
            <a:r>
              <a:rPr lang="zh-CN" altLang="en-US" sz="2600" b="1" dirty="0" smtClean="0">
                <a:solidFill>
                  <a:srgbClr val="0070C0"/>
                </a:solidFill>
                <a:latin typeface="黑体" pitchFamily="49" charset="-122"/>
                <a:ea typeface="黑体" pitchFamily="49" charset="-122"/>
              </a:rPr>
              <a:t>药效评测</a:t>
            </a:r>
            <a:endParaRPr lang="zh-CN" altLang="en-US" sz="2600" b="1" dirty="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289635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txBox="1">
            <a:spLocks noChangeArrowheads="1"/>
          </p:cNvSpPr>
          <p:nvPr/>
        </p:nvSpPr>
        <p:spPr>
          <a:xfrm>
            <a:off x="611560" y="647209"/>
            <a:ext cx="5760640" cy="584775"/>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l"/>
            <a:r>
              <a:rPr lang="zh-CN" altLang="en-US" sz="3200" b="1" dirty="0" smtClean="0">
                <a:solidFill>
                  <a:srgbClr val="0070C0"/>
                </a:solidFill>
                <a:latin typeface="黑体" pitchFamily="49" charset="-122"/>
                <a:ea typeface="黑体" pitchFamily="49" charset="-122"/>
              </a:rPr>
              <a:t>五  </a:t>
            </a:r>
            <a:r>
              <a:rPr lang="zh-CN" altLang="en-US" sz="3200" b="1" dirty="0" smtClean="0">
                <a:solidFill>
                  <a:srgbClr val="0070C0"/>
                </a:solidFill>
                <a:latin typeface="黑体" pitchFamily="49" charset="-122"/>
                <a:ea typeface="黑体" pitchFamily="49" charset="-122"/>
              </a:rPr>
              <a:t>实验</a:t>
            </a:r>
            <a:r>
              <a:rPr lang="zh-CN" altLang="en-US" sz="3200" b="1" dirty="0">
                <a:solidFill>
                  <a:srgbClr val="0070C0"/>
                </a:solidFill>
                <a:latin typeface="黑体" pitchFamily="49" charset="-122"/>
                <a:ea typeface="黑体" pitchFamily="49" charset="-122"/>
              </a:rPr>
              <a:t>动物一般操作技术 </a:t>
            </a:r>
          </a:p>
        </p:txBody>
      </p:sp>
      <p:sp>
        <p:nvSpPr>
          <p:cNvPr id="5" name="Rectangle 4"/>
          <p:cNvSpPr>
            <a:spLocks noChangeArrowheads="1"/>
          </p:cNvSpPr>
          <p:nvPr/>
        </p:nvSpPr>
        <p:spPr bwMode="auto">
          <a:xfrm>
            <a:off x="1115616" y="2204864"/>
            <a:ext cx="3935693" cy="36471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marL="342900" indent="-342900">
              <a:lnSpc>
                <a:spcPct val="150000"/>
              </a:lnSpc>
              <a:buClr>
                <a:srgbClr val="9900FF"/>
              </a:buClr>
              <a:buFont typeface="Arial" pitchFamily="34" charset="0"/>
              <a:buChar char="•"/>
              <a:tabLst>
                <a:tab pos="228600" algn="l"/>
              </a:tabLst>
            </a:pPr>
            <a:r>
              <a:rPr lang="zh-CN" altLang="en-US" sz="2200" b="1" dirty="0" smtClean="0">
                <a:latin typeface="黑体" pitchFamily="49" charset="-122"/>
                <a:ea typeface="黑体" pitchFamily="49" charset="-122"/>
              </a:rPr>
              <a:t>实验动物的健康状况的判定</a:t>
            </a:r>
          </a:p>
          <a:p>
            <a:pPr marL="342900" indent="-342900">
              <a:lnSpc>
                <a:spcPct val="150000"/>
              </a:lnSpc>
              <a:buClr>
                <a:srgbClr val="9900FF"/>
              </a:buClr>
              <a:buFont typeface="Arial" pitchFamily="34" charset="0"/>
              <a:buChar char="•"/>
              <a:tabLst>
                <a:tab pos="228600" algn="l"/>
              </a:tabLst>
            </a:pPr>
            <a:r>
              <a:rPr lang="zh-CN" altLang="en-US" sz="2200" b="1" dirty="0" smtClean="0">
                <a:latin typeface="黑体" pitchFamily="49" charset="-122"/>
                <a:ea typeface="黑体" pitchFamily="49" charset="-122"/>
              </a:rPr>
              <a:t>实验</a:t>
            </a:r>
            <a:r>
              <a:rPr lang="zh-CN" altLang="en-US" sz="2200" b="1" dirty="0">
                <a:latin typeface="黑体" pitchFamily="49" charset="-122"/>
                <a:ea typeface="黑体" pitchFamily="49" charset="-122"/>
              </a:rPr>
              <a:t>动物的抓取、固定</a:t>
            </a:r>
          </a:p>
          <a:p>
            <a:pPr marL="342900" indent="-342900">
              <a:lnSpc>
                <a:spcPct val="150000"/>
              </a:lnSpc>
              <a:buClr>
                <a:srgbClr val="9900FF"/>
              </a:buClr>
              <a:buFont typeface="Arial" pitchFamily="34" charset="0"/>
              <a:buChar char="•"/>
              <a:tabLst>
                <a:tab pos="228600" algn="l"/>
              </a:tabLst>
            </a:pPr>
            <a:r>
              <a:rPr lang="zh-CN" altLang="en-US" sz="2200" b="1" dirty="0">
                <a:latin typeface="黑体" pitchFamily="49" charset="-122"/>
                <a:ea typeface="黑体" pitchFamily="49" charset="-122"/>
              </a:rPr>
              <a:t>实验动物的性别鉴定</a:t>
            </a:r>
          </a:p>
          <a:p>
            <a:pPr marL="342900" indent="-342900">
              <a:lnSpc>
                <a:spcPct val="150000"/>
              </a:lnSpc>
              <a:buClr>
                <a:srgbClr val="9900FF"/>
              </a:buClr>
              <a:buFont typeface="Arial" pitchFamily="34" charset="0"/>
              <a:buChar char="•"/>
              <a:tabLst>
                <a:tab pos="228600" algn="l"/>
              </a:tabLst>
            </a:pPr>
            <a:r>
              <a:rPr lang="zh-CN" altLang="en-US" sz="2200" b="1" dirty="0">
                <a:latin typeface="黑体" pitchFamily="49" charset="-122"/>
                <a:ea typeface="黑体" pitchFamily="49" charset="-122"/>
              </a:rPr>
              <a:t>实验动物的称重</a:t>
            </a:r>
          </a:p>
          <a:p>
            <a:pPr marL="342900" indent="-342900">
              <a:lnSpc>
                <a:spcPct val="150000"/>
              </a:lnSpc>
              <a:buClr>
                <a:srgbClr val="9900FF"/>
              </a:buClr>
              <a:buFont typeface="Arial" pitchFamily="34" charset="0"/>
              <a:buChar char="•"/>
              <a:tabLst>
                <a:tab pos="228600" algn="l"/>
              </a:tabLst>
            </a:pPr>
            <a:r>
              <a:rPr lang="zh-CN" altLang="en-US" sz="2200" b="1" dirty="0">
                <a:latin typeface="黑体" pitchFamily="49" charset="-122"/>
                <a:ea typeface="黑体" pitchFamily="49" charset="-122"/>
              </a:rPr>
              <a:t>实验动物的编号</a:t>
            </a:r>
          </a:p>
          <a:p>
            <a:pPr marL="342900" indent="-342900">
              <a:lnSpc>
                <a:spcPct val="150000"/>
              </a:lnSpc>
              <a:buClr>
                <a:srgbClr val="9900FF"/>
              </a:buClr>
              <a:buFont typeface="Arial" pitchFamily="34" charset="0"/>
              <a:buChar char="•"/>
              <a:tabLst>
                <a:tab pos="228600" algn="l"/>
              </a:tabLst>
            </a:pPr>
            <a:r>
              <a:rPr lang="zh-CN" altLang="en-US" sz="2200" b="1" dirty="0">
                <a:latin typeface="黑体" pitchFamily="49" charset="-122"/>
                <a:ea typeface="黑体" pitchFamily="49" charset="-122"/>
              </a:rPr>
              <a:t>生理指标的测定</a:t>
            </a:r>
          </a:p>
          <a:p>
            <a:pPr marL="342900" indent="-342900">
              <a:lnSpc>
                <a:spcPct val="150000"/>
              </a:lnSpc>
              <a:buClr>
                <a:srgbClr val="9900FF"/>
              </a:buClr>
              <a:buFont typeface="Arial" pitchFamily="34" charset="0"/>
              <a:buChar char="•"/>
              <a:tabLst>
                <a:tab pos="228600" algn="l"/>
              </a:tabLst>
            </a:pPr>
            <a:r>
              <a:rPr lang="zh-CN" altLang="en-US" sz="2200" b="1" dirty="0">
                <a:latin typeface="黑体" pitchFamily="49" charset="-122"/>
                <a:ea typeface="黑体" pitchFamily="49" charset="-122"/>
              </a:rPr>
              <a:t>生物材料的</a:t>
            </a:r>
            <a:r>
              <a:rPr lang="zh-CN" altLang="en-US" sz="2200" b="1" dirty="0" smtClean="0">
                <a:latin typeface="黑体" pitchFamily="49" charset="-122"/>
                <a:ea typeface="黑体" pitchFamily="49" charset="-122"/>
              </a:rPr>
              <a:t>采集</a:t>
            </a:r>
            <a:endParaRPr lang="zh-CN" altLang="en-US" sz="2200" b="1" dirty="0">
              <a:latin typeface="黑体" pitchFamily="49" charset="-122"/>
              <a:ea typeface="黑体" pitchFamily="49" charset="-122"/>
            </a:endParaRPr>
          </a:p>
        </p:txBody>
      </p:sp>
      <p:pic>
        <p:nvPicPr>
          <p:cNvPr id="6" name="Picture 3" descr="小鼠抓取"/>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5546" t="1" r="51465" b="20924"/>
          <a:stretch/>
        </p:blipFill>
        <p:spPr bwMode="auto">
          <a:xfrm>
            <a:off x="5076808" y="1988840"/>
            <a:ext cx="2784359" cy="3572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矩形 6"/>
          <p:cNvSpPr/>
          <p:nvPr/>
        </p:nvSpPr>
        <p:spPr>
          <a:xfrm>
            <a:off x="685800" y="1568405"/>
            <a:ext cx="2868093"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1.  </a:t>
            </a:r>
            <a:r>
              <a:rPr lang="zh-CN" altLang="en-US" sz="2600" b="1" dirty="0" smtClean="0">
                <a:solidFill>
                  <a:srgbClr val="0070C0"/>
                </a:solidFill>
                <a:latin typeface="黑体" pitchFamily="49" charset="-122"/>
                <a:ea typeface="黑体" pitchFamily="49" charset="-122"/>
              </a:rPr>
              <a:t>动物实验操作</a:t>
            </a:r>
            <a:endParaRPr lang="zh-CN" altLang="en-US" sz="2600" b="1" dirty="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04339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ChangeArrowheads="1"/>
          </p:cNvSpPr>
          <p:nvPr/>
        </p:nvSpPr>
        <p:spPr bwMode="auto">
          <a:xfrm>
            <a:off x="1043608" y="2348880"/>
            <a:ext cx="5904458" cy="18189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nchor="ctr">
            <a:spAutoFit/>
          </a:bodyPr>
          <a:lstStyle/>
          <a:p>
            <a:pPr marL="342900" indent="-342900">
              <a:lnSpc>
                <a:spcPct val="170000"/>
              </a:lnSpc>
              <a:buFont typeface="Arial" pitchFamily="34" charset="0"/>
              <a:buChar char="•"/>
            </a:pPr>
            <a:r>
              <a:rPr lang="zh-CN" altLang="en-US" sz="2200" b="1" dirty="0">
                <a:latin typeface="黑体" pitchFamily="49" charset="-122"/>
                <a:ea typeface="黑体" pitchFamily="49" charset="-122"/>
              </a:rPr>
              <a:t>注意保护自身，注意保护动物；</a:t>
            </a:r>
          </a:p>
          <a:p>
            <a:pPr marL="342900" indent="-342900">
              <a:lnSpc>
                <a:spcPct val="170000"/>
              </a:lnSpc>
              <a:buFont typeface="Arial" pitchFamily="34" charset="0"/>
              <a:buChar char="•"/>
            </a:pPr>
            <a:r>
              <a:rPr lang="zh-CN" altLang="en-US" sz="2200" b="1" dirty="0">
                <a:latin typeface="黑体" pitchFamily="49" charset="-122"/>
                <a:ea typeface="黑体" pitchFamily="49" charset="-122"/>
              </a:rPr>
              <a:t>试验器材和试剂的整理；</a:t>
            </a:r>
          </a:p>
          <a:p>
            <a:pPr marL="342900" indent="-342900">
              <a:lnSpc>
                <a:spcPct val="170000"/>
              </a:lnSpc>
              <a:buFont typeface="Arial" pitchFamily="34" charset="0"/>
              <a:buChar char="•"/>
            </a:pPr>
            <a:r>
              <a:rPr lang="zh-CN" altLang="en-US" sz="2200" b="1" dirty="0">
                <a:latin typeface="黑体" pitchFamily="49" charset="-122"/>
                <a:ea typeface="黑体" pitchFamily="49" charset="-122"/>
              </a:rPr>
              <a:t>及时书写实验报告并按时上交。</a:t>
            </a:r>
          </a:p>
        </p:txBody>
      </p:sp>
      <p:sp>
        <p:nvSpPr>
          <p:cNvPr id="4" name="矩形 3"/>
          <p:cNvSpPr/>
          <p:nvPr/>
        </p:nvSpPr>
        <p:spPr>
          <a:xfrm>
            <a:off x="685800" y="1424389"/>
            <a:ext cx="3538148"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2.  </a:t>
            </a:r>
            <a:r>
              <a:rPr lang="zh-CN" altLang="en-US" sz="2600" b="1" dirty="0" smtClean="0">
                <a:solidFill>
                  <a:srgbClr val="0070C0"/>
                </a:solidFill>
                <a:latin typeface="黑体" pitchFamily="49" charset="-122"/>
                <a:ea typeface="黑体" pitchFamily="49" charset="-122"/>
              </a:rPr>
              <a:t>动物实验注意事项</a:t>
            </a:r>
            <a:endParaRPr lang="zh-CN" altLang="en-US" sz="2600" b="1" dirty="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577826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61181" y="337660"/>
            <a:ext cx="7741665" cy="6234588"/>
            <a:chOff x="561181" y="337660"/>
            <a:chExt cx="7741665" cy="6234588"/>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1181" y="1156742"/>
              <a:ext cx="2476500" cy="1866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3646" t="26163" r="9532" b="16565"/>
            <a:stretch/>
          </p:blipFill>
          <p:spPr bwMode="auto">
            <a:xfrm>
              <a:off x="3068538" y="1108795"/>
              <a:ext cx="2724150" cy="12001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54338" y="1042442"/>
              <a:ext cx="2733675" cy="209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156223" y="2348880"/>
              <a:ext cx="1872208" cy="24228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t="22581" b="6964"/>
            <a:stretch/>
          </p:blipFill>
          <p:spPr bwMode="auto">
            <a:xfrm>
              <a:off x="5169121" y="5095872"/>
              <a:ext cx="3133725" cy="14763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61181" y="4863005"/>
              <a:ext cx="2952328" cy="1709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rotWithShape="1">
            <a:blip r:embed="rId8" cstate="print">
              <a:extLst>
                <a:ext uri="{BEBA8EAE-BF5A-486C-A8C5-ECC9F3942E4B}">
                  <a14:imgProps xmlns:a14="http://schemas.microsoft.com/office/drawing/2010/main" xmlns="">
                    <a14:imgLayer r:embed="rId9">
                      <a14:imgEffect>
                        <a14:brightnessContrast bright="20000"/>
                      </a14:imgEffect>
                    </a14:imgLayer>
                  </a14:imgProps>
                </a:ext>
                <a:ext uri="{28A0092B-C50C-407E-A947-70E740481C1C}">
                  <a14:useLocalDpi xmlns:a14="http://schemas.microsoft.com/office/drawing/2010/main" xmlns="" val="0"/>
                </a:ext>
              </a:extLst>
            </a:blip>
            <a:srcRect l="14648" t="17182" r="9053" b="14783"/>
            <a:stretch/>
          </p:blipFill>
          <p:spPr bwMode="auto">
            <a:xfrm>
              <a:off x="561181" y="3140968"/>
              <a:ext cx="2447285" cy="15587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3607321" y="4863005"/>
              <a:ext cx="1457325" cy="1709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rotWithShape="1">
            <a:blip r:embed="rId11" cstate="print">
              <a:extLst>
                <a:ext uri="{28A0092B-C50C-407E-A947-70E740481C1C}">
                  <a14:useLocalDpi xmlns:a14="http://schemas.microsoft.com/office/drawing/2010/main" xmlns="" val="0"/>
                </a:ext>
              </a:extLst>
            </a:blip>
            <a:srcRect t="11672"/>
            <a:stretch/>
          </p:blipFill>
          <p:spPr bwMode="auto">
            <a:xfrm>
              <a:off x="5140546" y="3213717"/>
              <a:ext cx="3151634" cy="18509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矩形 15"/>
            <p:cNvSpPr/>
            <p:nvPr/>
          </p:nvSpPr>
          <p:spPr>
            <a:xfrm>
              <a:off x="685800" y="337660"/>
              <a:ext cx="3873176"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3.  </a:t>
              </a:r>
              <a:r>
                <a:rPr lang="zh-CN" altLang="en-US" sz="2600" b="1" dirty="0" smtClean="0">
                  <a:solidFill>
                    <a:srgbClr val="0070C0"/>
                  </a:solidFill>
                  <a:latin typeface="黑体" pitchFamily="49" charset="-122"/>
                  <a:ea typeface="黑体" pitchFamily="49" charset="-122"/>
                </a:rPr>
                <a:t>常用毒理学实验动物</a:t>
              </a:r>
              <a:endParaRPr lang="zh-CN" altLang="en-US" sz="2600" b="1" dirty="0">
                <a:solidFill>
                  <a:srgbClr val="0070C0"/>
                </a:solidFill>
                <a:latin typeface="黑体" pitchFamily="49" charset="-122"/>
                <a:ea typeface="黑体" pitchFamily="49" charset="-122"/>
              </a:endParaRPr>
            </a:p>
          </p:txBody>
        </p:sp>
      </p:grpSp>
    </p:spTree>
    <p:extLst>
      <p:ext uri="{BB962C8B-B14F-4D97-AF65-F5344CB8AC3E}">
        <p14:creationId xmlns:p14="http://schemas.microsoft.com/office/powerpoint/2010/main" xmlns="" val="3289635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755576" y="2060848"/>
            <a:ext cx="7848872" cy="372427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42925" indent="-542925">
              <a:buFont typeface="Wingdings" pitchFamily="2" charset="2"/>
              <a:buNone/>
            </a:pPr>
            <a:r>
              <a:rPr lang="en-US" altLang="zh-CN" sz="2600" b="1" dirty="0" smtClean="0">
                <a:latin typeface="黑体" pitchFamily="49" charset="-122"/>
                <a:ea typeface="黑体" pitchFamily="49" charset="-122"/>
              </a:rPr>
              <a:t>1. </a:t>
            </a:r>
            <a:r>
              <a:rPr lang="zh-CN" altLang="en-US" sz="2600" b="1" dirty="0" smtClean="0">
                <a:latin typeface="黑体" pitchFamily="49" charset="-122"/>
                <a:ea typeface="黑体" pitchFamily="49" charset="-122"/>
              </a:rPr>
              <a:t>确</a:t>
            </a:r>
            <a:r>
              <a:rPr lang="zh-CN" altLang="en-US" sz="2600" b="1" dirty="0" smtClean="0">
                <a:latin typeface="黑体" pitchFamily="49" charset="-122"/>
                <a:ea typeface="黑体" pitchFamily="49" charset="-122"/>
              </a:rPr>
              <a:t>定毒性反应的性质、程度以及可逆</a:t>
            </a:r>
            <a:r>
              <a:rPr lang="zh-CN" altLang="en-US" sz="2600" b="1" dirty="0" smtClean="0">
                <a:latin typeface="黑体" pitchFamily="49" charset="-122"/>
                <a:ea typeface="黑体" pitchFamily="49" charset="-122"/>
              </a:rPr>
              <a:t>性，确</a:t>
            </a:r>
            <a:r>
              <a:rPr lang="zh-CN" altLang="en-US" sz="2600" b="1" dirty="0" smtClean="0">
                <a:latin typeface="黑体" pitchFamily="49" charset="-122"/>
                <a:ea typeface="黑体" pitchFamily="49" charset="-122"/>
              </a:rPr>
              <a:t>定</a:t>
            </a:r>
            <a:r>
              <a:rPr lang="zh-CN" altLang="en-US" sz="2600" b="1" dirty="0" smtClean="0">
                <a:latin typeface="黑体" pitchFamily="49" charset="-122"/>
                <a:ea typeface="黑体" pitchFamily="49" charset="-122"/>
              </a:rPr>
              <a:t>潜</a:t>
            </a:r>
            <a:r>
              <a:rPr lang="zh-CN" altLang="en-US" sz="2600" b="1" dirty="0" smtClean="0">
                <a:latin typeface="黑体" pitchFamily="49" charset="-122"/>
                <a:ea typeface="黑体" pitchFamily="49" charset="-122"/>
              </a:rPr>
              <a:t>在的毒性靶器</a:t>
            </a:r>
            <a:r>
              <a:rPr lang="zh-CN" altLang="en-US" sz="2600" b="1" dirty="0" smtClean="0">
                <a:latin typeface="黑体" pitchFamily="49" charset="-122"/>
                <a:ea typeface="黑体" pitchFamily="49" charset="-122"/>
              </a:rPr>
              <a:t>官；</a:t>
            </a:r>
            <a:endParaRPr lang="zh-CN" altLang="en-US" sz="2600" b="1" dirty="0" smtClean="0">
              <a:latin typeface="黑体" pitchFamily="49" charset="-122"/>
              <a:ea typeface="黑体" pitchFamily="49" charset="-122"/>
            </a:endParaRPr>
          </a:p>
          <a:p>
            <a:pPr>
              <a:lnSpc>
                <a:spcPct val="40000"/>
              </a:lnSpc>
              <a:buFont typeface="Wingdings" pitchFamily="2" charset="2"/>
              <a:buNone/>
            </a:pPr>
            <a:endParaRPr lang="zh-CN" altLang="en-US" sz="2600" b="1" dirty="0" smtClean="0">
              <a:latin typeface="黑体" pitchFamily="49" charset="-122"/>
              <a:ea typeface="黑体" pitchFamily="49" charset="-122"/>
            </a:endParaRPr>
          </a:p>
          <a:p>
            <a:pPr marL="542925" indent="-542925">
              <a:buFont typeface="Wingdings" pitchFamily="2" charset="2"/>
              <a:buNone/>
            </a:pPr>
            <a:r>
              <a:rPr lang="en-US" altLang="zh-CN" sz="2600" b="1" dirty="0" smtClean="0">
                <a:latin typeface="黑体" pitchFamily="49" charset="-122"/>
                <a:ea typeface="黑体" pitchFamily="49" charset="-122"/>
              </a:rPr>
              <a:t>2. </a:t>
            </a:r>
            <a:r>
              <a:rPr lang="zh-CN" altLang="en-US" sz="2600" b="1" dirty="0" smtClean="0">
                <a:latin typeface="黑体" pitchFamily="49" charset="-122"/>
                <a:ea typeface="黑体" pitchFamily="49" charset="-122"/>
              </a:rPr>
              <a:t>推测人体使用的安全起始剂量以及随后的剂量递增方案；</a:t>
            </a:r>
          </a:p>
          <a:p>
            <a:pPr>
              <a:lnSpc>
                <a:spcPct val="40000"/>
              </a:lnSpc>
              <a:buFont typeface="Wingdings" pitchFamily="2" charset="2"/>
              <a:buNone/>
            </a:pPr>
            <a:endParaRPr lang="zh-CN" altLang="en-US" sz="2600" b="1" dirty="0" smtClean="0">
              <a:latin typeface="黑体" pitchFamily="49" charset="-122"/>
              <a:ea typeface="黑体" pitchFamily="49" charset="-122"/>
            </a:endParaRPr>
          </a:p>
          <a:p>
            <a:pPr>
              <a:buFont typeface="Wingdings" pitchFamily="2" charset="2"/>
              <a:buNone/>
            </a:pPr>
            <a:r>
              <a:rPr lang="en-US" altLang="zh-CN" sz="2600" b="1" dirty="0" smtClean="0">
                <a:latin typeface="黑体" pitchFamily="49" charset="-122"/>
                <a:ea typeface="黑体" pitchFamily="49" charset="-122"/>
              </a:rPr>
              <a:t>3. </a:t>
            </a:r>
            <a:r>
              <a:rPr lang="zh-CN" altLang="en-US" sz="2600" b="1" dirty="0" smtClean="0">
                <a:latin typeface="黑体" pitchFamily="49" charset="-122"/>
                <a:ea typeface="黑体" pitchFamily="49" charset="-122"/>
              </a:rPr>
              <a:t>确定临床监测的安全性参数</a:t>
            </a:r>
            <a:r>
              <a:rPr lang="zh-CN" altLang="en-US" sz="2600" dirty="0" smtClean="0">
                <a:latin typeface="黑体" pitchFamily="49" charset="-122"/>
                <a:ea typeface="黑体" pitchFamily="49" charset="-122"/>
              </a:rPr>
              <a:t>。</a:t>
            </a:r>
            <a:endParaRPr lang="zh-CN" altLang="en-US" sz="2600" dirty="0">
              <a:latin typeface="黑体" pitchFamily="49" charset="-122"/>
              <a:ea typeface="黑体" pitchFamily="49" charset="-122"/>
            </a:endParaRPr>
          </a:p>
        </p:txBody>
      </p:sp>
      <p:sp>
        <p:nvSpPr>
          <p:cNvPr id="2" name="矩形 1"/>
          <p:cNvSpPr/>
          <p:nvPr/>
        </p:nvSpPr>
        <p:spPr>
          <a:xfrm>
            <a:off x="755576" y="779384"/>
            <a:ext cx="6336704" cy="58477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algn="ctr"/>
            <a:r>
              <a:rPr lang="zh-CN" altLang="en-US" sz="3200" b="1" dirty="0" smtClean="0">
                <a:solidFill>
                  <a:srgbClr val="4F81BD">
                    <a:lumMod val="75000"/>
                  </a:srgbClr>
                </a:solidFill>
                <a:latin typeface="黑体" pitchFamily="49" charset="-122"/>
                <a:ea typeface="黑体" pitchFamily="49" charset="-122"/>
              </a:rPr>
              <a:t>一  </a:t>
            </a:r>
            <a:r>
              <a:rPr lang="zh-CN" altLang="en-US" sz="3200" b="1" dirty="0" smtClean="0">
                <a:solidFill>
                  <a:srgbClr val="4F81BD">
                    <a:lumMod val="75000"/>
                  </a:srgbClr>
                </a:solidFill>
                <a:latin typeface="黑体" pitchFamily="49" charset="-122"/>
                <a:ea typeface="黑体" pitchFamily="49" charset="-122"/>
              </a:rPr>
              <a:t>安</a:t>
            </a:r>
            <a:r>
              <a:rPr lang="zh-CN" altLang="en-US" sz="3200" b="1" dirty="0">
                <a:solidFill>
                  <a:srgbClr val="4F81BD">
                    <a:lumMod val="75000"/>
                  </a:srgbClr>
                </a:solidFill>
                <a:latin typeface="黑体" pitchFamily="49" charset="-122"/>
                <a:ea typeface="黑体" pitchFamily="49" charset="-122"/>
              </a:rPr>
              <a:t>全评价的目的</a:t>
            </a:r>
          </a:p>
        </p:txBody>
      </p:sp>
    </p:spTree>
    <p:extLst>
      <p:ext uri="{BB962C8B-B14F-4D97-AF65-F5344CB8AC3E}">
        <p14:creationId xmlns:p14="http://schemas.microsoft.com/office/powerpoint/2010/main" xmlns="" val="1692211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99592" y="551318"/>
            <a:ext cx="3894015"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lvl="0"/>
            <a:r>
              <a:rPr lang="zh-CN" altLang="en-US" sz="3200" b="1" dirty="0" smtClean="0">
                <a:solidFill>
                  <a:srgbClr val="0070C0"/>
                </a:solidFill>
                <a:latin typeface="黑体" pitchFamily="49" charset="-122"/>
                <a:ea typeface="黑体" pitchFamily="49" charset="-122"/>
              </a:rPr>
              <a:t>二  评价的一般要求</a:t>
            </a:r>
            <a:endParaRPr lang="zh-CN" altLang="en-US" sz="3200" b="1" dirty="0">
              <a:solidFill>
                <a:srgbClr val="0070C0"/>
              </a:solidFill>
              <a:latin typeface="黑体" pitchFamily="49" charset="-122"/>
              <a:ea typeface="黑体" pitchFamily="49" charset="-122"/>
            </a:endParaRPr>
          </a:p>
        </p:txBody>
      </p:sp>
      <p:sp>
        <p:nvSpPr>
          <p:cNvPr id="5" name="矩形 4"/>
          <p:cNvSpPr/>
          <p:nvPr/>
        </p:nvSpPr>
        <p:spPr>
          <a:xfrm>
            <a:off x="899592" y="1628800"/>
            <a:ext cx="324036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a:r>
              <a:rPr lang="en-US" altLang="zh-CN" sz="2400" b="1" dirty="0">
                <a:solidFill>
                  <a:prstClr val="black"/>
                </a:solidFill>
                <a:latin typeface="黑体" pitchFamily="49" charset="-122"/>
                <a:ea typeface="黑体" pitchFamily="49" charset="-122"/>
              </a:rPr>
              <a:t>1.</a:t>
            </a:r>
            <a:r>
              <a:rPr lang="zh-CN" altLang="en-US" sz="2400" b="1" dirty="0">
                <a:solidFill>
                  <a:prstClr val="black"/>
                </a:solidFill>
                <a:latin typeface="黑体" pitchFamily="49" charset="-122"/>
                <a:ea typeface="黑体" pitchFamily="49" charset="-122"/>
              </a:rPr>
              <a:t>毒性研</a:t>
            </a:r>
            <a:r>
              <a:rPr lang="zh-CN" altLang="en-US" sz="2400" b="1" dirty="0" smtClean="0">
                <a:solidFill>
                  <a:prstClr val="black"/>
                </a:solidFill>
                <a:latin typeface="黑体" pitchFamily="49" charset="-122"/>
                <a:ea typeface="黑体" pitchFamily="49" charset="-122"/>
              </a:rPr>
              <a:t>究的基</a:t>
            </a:r>
            <a:r>
              <a:rPr lang="zh-CN" altLang="en-US" sz="2400" b="1" dirty="0" smtClean="0">
                <a:solidFill>
                  <a:prstClr val="black"/>
                </a:solidFill>
                <a:latin typeface="黑体" pitchFamily="49" charset="-122"/>
                <a:ea typeface="黑体" pitchFamily="49" charset="-122"/>
              </a:rPr>
              <a:t>础</a:t>
            </a:r>
            <a:endParaRPr lang="zh-CN" altLang="en-US" sz="2400" b="1" dirty="0">
              <a:solidFill>
                <a:prstClr val="black"/>
              </a:solidFill>
              <a:latin typeface="黑体" pitchFamily="49" charset="-122"/>
              <a:ea typeface="黑体" pitchFamily="49" charset="-122"/>
            </a:endParaRPr>
          </a:p>
        </p:txBody>
      </p:sp>
      <p:sp>
        <p:nvSpPr>
          <p:cNvPr id="6" name="矩形 5"/>
          <p:cNvSpPr/>
          <p:nvPr/>
        </p:nvSpPr>
        <p:spPr>
          <a:xfrm>
            <a:off x="5292080" y="692696"/>
            <a:ext cx="1319592" cy="430887"/>
          </a:xfrm>
          <a:prstGeom prst="rect">
            <a:avLst/>
          </a:prstGeom>
        </p:spPr>
        <p:style>
          <a:lnRef idx="1">
            <a:schemeClr val="accent3"/>
          </a:lnRef>
          <a:fillRef idx="1001">
            <a:schemeClr val="lt1"/>
          </a:fillRef>
          <a:effectRef idx="1">
            <a:schemeClr val="accent3"/>
          </a:effectRef>
          <a:fontRef idx="minor">
            <a:schemeClr val="dk1"/>
          </a:fontRef>
        </p:style>
        <p:txBody>
          <a:bodyPr wrap="none">
            <a:spAutoFit/>
          </a:bodyPr>
          <a:lstStyle/>
          <a:p>
            <a:r>
              <a:rPr lang="zh-CN" altLang="en-US" sz="2200" b="1" dirty="0">
                <a:solidFill>
                  <a:prstClr val="black"/>
                </a:solidFill>
                <a:latin typeface="黑体" pitchFamily="49" charset="-122"/>
                <a:ea typeface="黑体" pitchFamily="49" charset="-122"/>
              </a:rPr>
              <a:t>理化性质</a:t>
            </a:r>
            <a:endParaRPr lang="zh-CN" altLang="en-US" sz="2200" b="1" dirty="0">
              <a:latin typeface="黑体" pitchFamily="49" charset="-122"/>
              <a:ea typeface="黑体" pitchFamily="49" charset="-122"/>
            </a:endParaRPr>
          </a:p>
        </p:txBody>
      </p:sp>
      <p:sp>
        <p:nvSpPr>
          <p:cNvPr id="7" name="矩形 6"/>
          <p:cNvSpPr/>
          <p:nvPr/>
        </p:nvSpPr>
        <p:spPr>
          <a:xfrm>
            <a:off x="5292080" y="1346857"/>
            <a:ext cx="1603324" cy="430887"/>
          </a:xfrm>
          <a:prstGeom prst="rect">
            <a:avLst/>
          </a:prstGeom>
        </p:spPr>
        <p:style>
          <a:lnRef idx="1">
            <a:schemeClr val="accent3"/>
          </a:lnRef>
          <a:fillRef idx="1001">
            <a:schemeClr val="lt1"/>
          </a:fillRef>
          <a:effectRef idx="1">
            <a:schemeClr val="accent3"/>
          </a:effectRef>
          <a:fontRef idx="minor">
            <a:schemeClr val="dk1"/>
          </a:fontRef>
        </p:style>
        <p:txBody>
          <a:bodyPr wrap="none">
            <a:spAutoFit/>
          </a:bodyPr>
          <a:lstStyle/>
          <a:p>
            <a:r>
              <a:rPr lang="zh-CN" altLang="en-US" sz="2200" b="1" dirty="0">
                <a:solidFill>
                  <a:prstClr val="black"/>
                </a:solidFill>
                <a:latin typeface="黑体" pitchFamily="49" charset="-122"/>
                <a:ea typeface="黑体" pitchFamily="49" charset="-122"/>
              </a:rPr>
              <a:t>生物学特性</a:t>
            </a:r>
            <a:endParaRPr lang="zh-CN" altLang="en-US" sz="2200" b="1" dirty="0">
              <a:latin typeface="黑体" pitchFamily="49" charset="-122"/>
              <a:ea typeface="黑体" pitchFamily="49" charset="-122"/>
            </a:endParaRPr>
          </a:p>
        </p:txBody>
      </p:sp>
      <p:sp>
        <p:nvSpPr>
          <p:cNvPr id="8" name="矩形 7"/>
          <p:cNvSpPr/>
          <p:nvPr/>
        </p:nvSpPr>
        <p:spPr>
          <a:xfrm>
            <a:off x="5292080" y="2655180"/>
            <a:ext cx="2738250" cy="430887"/>
          </a:xfrm>
          <a:prstGeom prst="rect">
            <a:avLst/>
          </a:prstGeom>
        </p:spPr>
        <p:style>
          <a:lnRef idx="1">
            <a:schemeClr val="accent3"/>
          </a:lnRef>
          <a:fillRef idx="1001">
            <a:schemeClr val="lt1"/>
          </a:fillRef>
          <a:effectRef idx="1">
            <a:schemeClr val="accent3"/>
          </a:effectRef>
          <a:fontRef idx="minor">
            <a:schemeClr val="dk1"/>
          </a:fontRef>
        </p:style>
        <p:txBody>
          <a:bodyPr wrap="none">
            <a:spAutoFit/>
          </a:bodyPr>
          <a:lstStyle/>
          <a:p>
            <a:r>
              <a:rPr lang="zh-CN" altLang="en-US" sz="2200" b="1" dirty="0">
                <a:solidFill>
                  <a:prstClr val="black"/>
                </a:solidFill>
                <a:latin typeface="黑体" pitchFamily="49" charset="-122"/>
                <a:ea typeface="黑体" pitchFamily="49" charset="-122"/>
              </a:rPr>
              <a:t>作用方式及药理作用</a:t>
            </a:r>
            <a:endParaRPr lang="zh-CN" altLang="en-US" sz="2200" b="1" dirty="0">
              <a:latin typeface="黑体" pitchFamily="49" charset="-122"/>
              <a:ea typeface="黑体" pitchFamily="49" charset="-122"/>
            </a:endParaRPr>
          </a:p>
        </p:txBody>
      </p:sp>
      <p:sp>
        <p:nvSpPr>
          <p:cNvPr id="9" name="矩形 8"/>
          <p:cNvSpPr/>
          <p:nvPr/>
        </p:nvSpPr>
        <p:spPr>
          <a:xfrm>
            <a:off x="5292080" y="2001018"/>
            <a:ext cx="1603324" cy="430887"/>
          </a:xfrm>
          <a:prstGeom prst="rect">
            <a:avLst/>
          </a:prstGeom>
        </p:spPr>
        <p:style>
          <a:lnRef idx="1">
            <a:schemeClr val="accent3"/>
          </a:lnRef>
          <a:fillRef idx="1001">
            <a:schemeClr val="lt1"/>
          </a:fillRef>
          <a:effectRef idx="1">
            <a:schemeClr val="accent3"/>
          </a:effectRef>
          <a:fontRef idx="minor">
            <a:schemeClr val="dk1"/>
          </a:fontRef>
        </p:style>
        <p:txBody>
          <a:bodyPr wrap="none">
            <a:spAutoFit/>
          </a:bodyPr>
          <a:lstStyle/>
          <a:p>
            <a:r>
              <a:rPr lang="zh-CN" altLang="en-US" sz="2200" b="1" dirty="0">
                <a:solidFill>
                  <a:prstClr val="black"/>
                </a:solidFill>
                <a:latin typeface="黑体" pitchFamily="49" charset="-122"/>
                <a:ea typeface="黑体" pitchFamily="49" charset="-122"/>
              </a:rPr>
              <a:t>药代动力学</a:t>
            </a:r>
            <a:endParaRPr lang="zh-CN" altLang="en-US" sz="2200" b="1" dirty="0">
              <a:latin typeface="黑体" pitchFamily="49" charset="-122"/>
              <a:ea typeface="黑体" pitchFamily="49" charset="-122"/>
            </a:endParaRPr>
          </a:p>
        </p:txBody>
      </p:sp>
      <p:sp>
        <p:nvSpPr>
          <p:cNvPr id="10" name="矩形 9"/>
          <p:cNvSpPr/>
          <p:nvPr/>
        </p:nvSpPr>
        <p:spPr>
          <a:xfrm>
            <a:off x="900200" y="2780928"/>
            <a:ext cx="2646878" cy="46166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en-US" altLang="zh-CN" sz="2400" b="1" dirty="0">
                <a:solidFill>
                  <a:prstClr val="black"/>
                </a:solidFill>
                <a:latin typeface="黑体" pitchFamily="49" charset="-122"/>
                <a:ea typeface="黑体" pitchFamily="49" charset="-122"/>
              </a:rPr>
              <a:t>2.</a:t>
            </a:r>
            <a:r>
              <a:rPr lang="zh-CN" altLang="en-US" sz="2400" b="1" dirty="0">
                <a:solidFill>
                  <a:prstClr val="black"/>
                </a:solidFill>
                <a:latin typeface="黑体" pitchFamily="49" charset="-122"/>
                <a:ea typeface="黑体" pitchFamily="49" charset="-122"/>
              </a:rPr>
              <a:t>动物种属的选择</a:t>
            </a:r>
            <a:endParaRPr lang="zh-CN" altLang="en-US" sz="2400" b="1" dirty="0">
              <a:latin typeface="黑体" pitchFamily="49" charset="-122"/>
              <a:ea typeface="黑体" pitchFamily="49" charset="-122"/>
            </a:endParaRPr>
          </a:p>
        </p:txBody>
      </p:sp>
      <p:sp>
        <p:nvSpPr>
          <p:cNvPr id="13" name="矩形 12"/>
          <p:cNvSpPr/>
          <p:nvPr/>
        </p:nvSpPr>
        <p:spPr>
          <a:xfrm>
            <a:off x="899592" y="4941168"/>
            <a:ext cx="3744416"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altLang="zh-CN" sz="2400" b="1" dirty="0">
                <a:solidFill>
                  <a:prstClr val="black"/>
                </a:solidFill>
                <a:latin typeface="黑体" pitchFamily="49" charset="-122"/>
                <a:ea typeface="黑体" pitchFamily="49" charset="-122"/>
              </a:rPr>
              <a:t>3.</a:t>
            </a:r>
            <a:r>
              <a:rPr lang="zh-CN" altLang="en-US" sz="2400" b="1" dirty="0">
                <a:solidFill>
                  <a:prstClr val="black"/>
                </a:solidFill>
                <a:latin typeface="黑体" pitchFamily="49" charset="-122"/>
                <a:ea typeface="黑体" pitchFamily="49" charset="-122"/>
              </a:rPr>
              <a:t>给药途径、次数及周期</a:t>
            </a:r>
            <a:endParaRPr lang="zh-CN" altLang="en-US" sz="2400" b="1" dirty="0">
              <a:latin typeface="黑体" pitchFamily="49" charset="-122"/>
              <a:ea typeface="黑体" pitchFamily="49" charset="-122"/>
            </a:endParaRPr>
          </a:p>
        </p:txBody>
      </p:sp>
      <p:sp>
        <p:nvSpPr>
          <p:cNvPr id="15" name="矩形 14"/>
          <p:cNvSpPr/>
          <p:nvPr/>
        </p:nvSpPr>
        <p:spPr>
          <a:xfrm>
            <a:off x="900200" y="3573016"/>
            <a:ext cx="7247123" cy="1107996"/>
          </a:xfrm>
          <a:prstGeom prst="rect">
            <a:avLst/>
          </a:prstGeom>
        </p:spPr>
        <p:txBody>
          <a:bodyPr wrap="square">
            <a:spAutoFit/>
          </a:bodyPr>
          <a:lstStyle/>
          <a:p>
            <a:pPr marL="342900" lvl="0" indent="-342900">
              <a:buFont typeface="Arial" pitchFamily="34" charset="0"/>
              <a:buChar char="•"/>
            </a:pPr>
            <a:r>
              <a:rPr lang="zh-CN" altLang="en-US" sz="2200" b="1" dirty="0">
                <a:solidFill>
                  <a:prstClr val="black"/>
                </a:solidFill>
                <a:latin typeface="黑体" pitchFamily="49" charset="-122"/>
                <a:ea typeface="黑体" pitchFamily="49" charset="-122"/>
              </a:rPr>
              <a:t>明确选择动物种属及动物的数量；</a:t>
            </a:r>
            <a:endParaRPr lang="en-US" altLang="zh-CN" sz="2200" b="1" dirty="0">
              <a:solidFill>
                <a:prstClr val="black"/>
              </a:solidFill>
              <a:latin typeface="黑体" pitchFamily="49" charset="-122"/>
              <a:ea typeface="黑体" pitchFamily="49" charset="-122"/>
            </a:endParaRPr>
          </a:p>
          <a:p>
            <a:pPr marL="342900" lvl="0" indent="-342900">
              <a:buFont typeface="Arial" pitchFamily="34" charset="0"/>
              <a:buChar char="•"/>
            </a:pPr>
            <a:r>
              <a:rPr lang="zh-CN" altLang="en-US" sz="2200" b="1" dirty="0">
                <a:solidFill>
                  <a:prstClr val="black"/>
                </a:solidFill>
                <a:latin typeface="黑体" pitchFamily="49" charset="-122"/>
                <a:ea typeface="黑体" pitchFamily="49" charset="-122"/>
              </a:rPr>
              <a:t>与人接近或对活性物质呈现特异性的生理或药理反应的动物（相关种属）。</a:t>
            </a:r>
          </a:p>
        </p:txBody>
      </p:sp>
      <p:cxnSp>
        <p:nvCxnSpPr>
          <p:cNvPr id="17" name="直接连接符 16"/>
          <p:cNvCxnSpPr>
            <a:stCxn id="5" idx="3"/>
            <a:endCxn id="7" idx="1"/>
          </p:cNvCxnSpPr>
          <p:nvPr/>
        </p:nvCxnSpPr>
        <p:spPr>
          <a:xfrm flipV="1">
            <a:off x="4139952" y="1562301"/>
            <a:ext cx="1152128" cy="297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5" idx="3"/>
            <a:endCxn id="6" idx="1"/>
          </p:cNvCxnSpPr>
          <p:nvPr/>
        </p:nvCxnSpPr>
        <p:spPr>
          <a:xfrm flipV="1">
            <a:off x="4139952" y="908140"/>
            <a:ext cx="1152128" cy="9514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5" idx="3"/>
            <a:endCxn id="9" idx="1"/>
          </p:cNvCxnSpPr>
          <p:nvPr/>
        </p:nvCxnSpPr>
        <p:spPr>
          <a:xfrm>
            <a:off x="4139952" y="1859633"/>
            <a:ext cx="1152128" cy="3568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5" idx="3"/>
            <a:endCxn id="8" idx="1"/>
          </p:cNvCxnSpPr>
          <p:nvPr/>
        </p:nvCxnSpPr>
        <p:spPr>
          <a:xfrm>
            <a:off x="4139952" y="1859633"/>
            <a:ext cx="1152128" cy="1010991"/>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187624" y="5661248"/>
            <a:ext cx="7488832" cy="769441"/>
          </a:xfrm>
          <a:prstGeom prst="rect">
            <a:avLst/>
          </a:prstGeom>
        </p:spPr>
        <p:txBody>
          <a:bodyPr wrap="square">
            <a:spAutoFit/>
          </a:bodyPr>
          <a:lstStyle/>
          <a:p>
            <a:pPr lvl="0"/>
            <a:r>
              <a:rPr lang="zh-CN" altLang="en-US" sz="2200" b="1" dirty="0">
                <a:solidFill>
                  <a:prstClr val="black"/>
                </a:solidFill>
                <a:latin typeface="黑体" pitchFamily="49" charset="-122"/>
                <a:ea typeface="黑体" pitchFamily="49" charset="-122"/>
              </a:rPr>
              <a:t>尽可能与临床一致并应参考药代动力学生物利用度的</a:t>
            </a:r>
            <a:r>
              <a:rPr lang="zh-CN" altLang="en-US" sz="2200" b="1" dirty="0" smtClean="0">
                <a:solidFill>
                  <a:prstClr val="black"/>
                </a:solidFill>
                <a:latin typeface="黑体" pitchFamily="49" charset="-122"/>
                <a:ea typeface="黑体" pitchFamily="49" charset="-122"/>
              </a:rPr>
              <a:t>结果</a:t>
            </a:r>
            <a:endParaRPr lang="en-US" altLang="zh-CN" sz="2200" b="1" dirty="0" smtClean="0">
              <a:solidFill>
                <a:prstClr val="black"/>
              </a:solidFill>
              <a:latin typeface="黑体" pitchFamily="49" charset="-122"/>
              <a:ea typeface="黑体" pitchFamily="49" charset="-122"/>
            </a:endParaRPr>
          </a:p>
          <a:p>
            <a:pPr lvl="0"/>
            <a:r>
              <a:rPr lang="zh-CN" altLang="en-US" sz="2200" b="1" dirty="0" smtClean="0">
                <a:solidFill>
                  <a:prstClr val="black"/>
                </a:solidFill>
                <a:latin typeface="黑体" pitchFamily="49" charset="-122"/>
                <a:ea typeface="黑体" pitchFamily="49" charset="-122"/>
              </a:rPr>
              <a:t>和</a:t>
            </a:r>
            <a:r>
              <a:rPr lang="zh-CN" altLang="en-US" sz="2200" b="1" dirty="0">
                <a:solidFill>
                  <a:prstClr val="black"/>
                </a:solidFill>
                <a:latin typeface="黑体" pitchFamily="49" charset="-122"/>
                <a:ea typeface="黑体" pitchFamily="49" charset="-122"/>
              </a:rPr>
              <a:t>药品的总量。</a:t>
            </a:r>
          </a:p>
        </p:txBody>
      </p:sp>
    </p:spTree>
    <p:extLst>
      <p:ext uri="{BB962C8B-B14F-4D97-AF65-F5344CB8AC3E}">
        <p14:creationId xmlns:p14="http://schemas.microsoft.com/office/powerpoint/2010/main" xmlns="" val="3289635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9552" y="548680"/>
            <a:ext cx="3894015"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zh-CN" altLang="en-US" sz="3200" b="1" dirty="0" smtClean="0">
                <a:solidFill>
                  <a:srgbClr val="0070C0"/>
                </a:solidFill>
                <a:latin typeface="黑体" pitchFamily="49" charset="-122"/>
                <a:ea typeface="黑体" pitchFamily="49" charset="-122"/>
              </a:rPr>
              <a:t>三  安全性</a:t>
            </a:r>
            <a:r>
              <a:rPr lang="zh-CN" altLang="en-US" sz="3200" b="1" dirty="0">
                <a:solidFill>
                  <a:srgbClr val="0070C0"/>
                </a:solidFill>
                <a:latin typeface="黑体" pitchFamily="49" charset="-122"/>
                <a:ea typeface="黑体" pitchFamily="49" charset="-122"/>
              </a:rPr>
              <a:t>实验要求</a:t>
            </a:r>
          </a:p>
        </p:txBody>
      </p:sp>
      <p:grpSp>
        <p:nvGrpSpPr>
          <p:cNvPr id="11" name="组合 10"/>
          <p:cNvGrpSpPr/>
          <p:nvPr/>
        </p:nvGrpSpPr>
        <p:grpSpPr>
          <a:xfrm>
            <a:off x="539552" y="1988858"/>
            <a:ext cx="8010476" cy="3816406"/>
            <a:chOff x="539552" y="1988858"/>
            <a:chExt cx="8010476" cy="3816406"/>
          </a:xfrm>
        </p:grpSpPr>
        <p:grpSp>
          <p:nvGrpSpPr>
            <p:cNvPr id="18" name="组合 17"/>
            <p:cNvGrpSpPr/>
            <p:nvPr/>
          </p:nvGrpSpPr>
          <p:grpSpPr>
            <a:xfrm>
              <a:off x="539552" y="1988858"/>
              <a:ext cx="8010476" cy="3816406"/>
              <a:chOff x="827584" y="1628818"/>
              <a:chExt cx="8010476" cy="3816406"/>
            </a:xfrm>
          </p:grpSpPr>
          <p:sp>
            <p:nvSpPr>
              <p:cNvPr id="4" name="矩形 3"/>
              <p:cNvSpPr/>
              <p:nvPr/>
            </p:nvSpPr>
            <p:spPr>
              <a:xfrm>
                <a:off x="827584" y="1628818"/>
                <a:ext cx="2556000" cy="1224118"/>
              </a:xfrm>
              <a:prstGeom prst="rect">
                <a:avLst/>
              </a:prstGeom>
            </p:spPr>
            <p:style>
              <a:lnRef idx="1">
                <a:schemeClr val="accent3"/>
              </a:lnRef>
              <a:fillRef idx="2">
                <a:schemeClr val="accent3"/>
              </a:fillRef>
              <a:effectRef idx="1">
                <a:schemeClr val="accent3"/>
              </a:effectRef>
              <a:fontRef idx="minor">
                <a:schemeClr val="dk1"/>
              </a:fontRef>
            </p:style>
            <p:txBody>
              <a:bodyPr anchor="ctr">
                <a:spAutoFit/>
              </a:bodyPr>
              <a:lstStyle/>
              <a:p>
                <a:pPr algn="ctr">
                  <a:lnSpc>
                    <a:spcPct val="150000"/>
                  </a:lnSpc>
                </a:pPr>
                <a:r>
                  <a:rPr lang="zh-CN" altLang="en-US" sz="2600" b="1" dirty="0">
                    <a:latin typeface="黑体" pitchFamily="49" charset="-122"/>
                    <a:ea typeface="黑体" pitchFamily="49" charset="-122"/>
                  </a:rPr>
                  <a:t>急性毒性实验</a:t>
                </a:r>
                <a:endParaRPr lang="en-US" altLang="zh-CN" sz="2600" b="1" dirty="0">
                  <a:latin typeface="黑体" pitchFamily="49" charset="-122"/>
                  <a:ea typeface="黑体" pitchFamily="49" charset="-122"/>
                </a:endParaRPr>
              </a:p>
              <a:p>
                <a:pPr algn="ctr">
                  <a:lnSpc>
                    <a:spcPct val="150000"/>
                  </a:lnSpc>
                </a:pPr>
                <a:r>
                  <a:rPr lang="zh-CN" altLang="en-US" sz="2600" b="1" dirty="0">
                    <a:latin typeface="黑体" pitchFamily="49" charset="-122"/>
                    <a:ea typeface="黑体" pitchFamily="49" charset="-122"/>
                  </a:rPr>
                  <a:t>（单剂量）</a:t>
                </a:r>
              </a:p>
            </p:txBody>
          </p:sp>
          <p:sp>
            <p:nvSpPr>
              <p:cNvPr id="5" name="矩形 4"/>
              <p:cNvSpPr/>
              <p:nvPr/>
            </p:nvSpPr>
            <p:spPr>
              <a:xfrm>
                <a:off x="3545582" y="1628818"/>
                <a:ext cx="2556000" cy="1224118"/>
              </a:xfrm>
              <a:prstGeom prst="rect">
                <a:avLst/>
              </a:prstGeom>
            </p:spPr>
            <p:style>
              <a:lnRef idx="1">
                <a:schemeClr val="accent2"/>
              </a:lnRef>
              <a:fillRef idx="2">
                <a:schemeClr val="accent2"/>
              </a:fillRef>
              <a:effectRef idx="1">
                <a:schemeClr val="accent2"/>
              </a:effectRef>
              <a:fontRef idx="minor">
                <a:schemeClr val="dk1"/>
              </a:fontRef>
            </p:style>
            <p:txBody>
              <a:bodyPr wrap="square" anchor="ctr">
                <a:spAutoFit/>
              </a:bodyPr>
              <a:lstStyle/>
              <a:p>
                <a:pPr lvl="0" algn="ctr">
                  <a:lnSpc>
                    <a:spcPct val="150000"/>
                  </a:lnSpc>
                </a:pPr>
                <a:r>
                  <a:rPr lang="zh-CN" altLang="en-US" sz="2600" b="1" dirty="0">
                    <a:latin typeface="黑体" pitchFamily="49" charset="-122"/>
                    <a:ea typeface="黑体" pitchFamily="49" charset="-122"/>
                  </a:rPr>
                  <a:t>亚急性毒性实验</a:t>
                </a:r>
                <a:endParaRPr lang="en-US" altLang="zh-CN" sz="2600" b="1" dirty="0">
                  <a:latin typeface="黑体" pitchFamily="49" charset="-122"/>
                  <a:ea typeface="黑体" pitchFamily="49" charset="-122"/>
                </a:endParaRPr>
              </a:p>
              <a:p>
                <a:pPr lvl="0" algn="ctr">
                  <a:lnSpc>
                    <a:spcPct val="150000"/>
                  </a:lnSpc>
                </a:pPr>
                <a:r>
                  <a:rPr lang="zh-CN" altLang="en-US" sz="2600" b="1" dirty="0">
                    <a:latin typeface="黑体" pitchFamily="49" charset="-122"/>
                    <a:ea typeface="黑体" pitchFamily="49" charset="-122"/>
                  </a:rPr>
                  <a:t>（重复给药）</a:t>
                </a:r>
                <a:endParaRPr lang="en-US" altLang="zh-CN" sz="2600" b="1" dirty="0">
                  <a:latin typeface="黑体" pitchFamily="49" charset="-122"/>
                  <a:ea typeface="黑体" pitchFamily="49" charset="-122"/>
                </a:endParaRPr>
              </a:p>
            </p:txBody>
          </p:sp>
          <p:sp>
            <p:nvSpPr>
              <p:cNvPr id="7" name="矩形 6"/>
              <p:cNvSpPr/>
              <p:nvPr/>
            </p:nvSpPr>
            <p:spPr>
              <a:xfrm>
                <a:off x="6263580" y="1628818"/>
                <a:ext cx="2556000" cy="1224118"/>
              </a:xfrm>
              <a:prstGeom prst="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lvl="0" algn="ctr">
                  <a:lnSpc>
                    <a:spcPct val="150000"/>
                  </a:lnSpc>
                </a:pPr>
                <a:r>
                  <a:rPr lang="zh-CN" altLang="en-US" sz="2600" b="1" dirty="0">
                    <a:latin typeface="黑体" pitchFamily="49" charset="-122"/>
                    <a:ea typeface="黑体" pitchFamily="49" charset="-122"/>
                  </a:rPr>
                  <a:t>慢性毒性实验</a:t>
                </a:r>
                <a:endParaRPr lang="en-US" altLang="zh-CN" sz="2600" b="1" dirty="0">
                  <a:latin typeface="黑体" pitchFamily="49" charset="-122"/>
                  <a:ea typeface="黑体" pitchFamily="49" charset="-122"/>
                </a:endParaRPr>
              </a:p>
              <a:p>
                <a:pPr lvl="0" algn="ctr">
                  <a:lnSpc>
                    <a:spcPct val="150000"/>
                  </a:lnSpc>
                </a:pPr>
                <a:r>
                  <a:rPr lang="zh-CN" altLang="en-US" sz="2600" b="1" dirty="0">
                    <a:latin typeface="黑体" pitchFamily="49" charset="-122"/>
                    <a:ea typeface="黑体" pitchFamily="49" charset="-122"/>
                  </a:rPr>
                  <a:t>（重复给药）</a:t>
                </a:r>
                <a:endParaRPr lang="en-US" altLang="zh-CN" sz="2600" b="1" dirty="0">
                  <a:latin typeface="黑体" pitchFamily="49" charset="-122"/>
                  <a:ea typeface="黑体" pitchFamily="49" charset="-122"/>
                </a:endParaRPr>
              </a:p>
            </p:txBody>
          </p:sp>
          <p:sp>
            <p:nvSpPr>
              <p:cNvPr id="8" name="矩形 7"/>
              <p:cNvSpPr/>
              <p:nvPr/>
            </p:nvSpPr>
            <p:spPr>
              <a:xfrm>
                <a:off x="827584" y="3717224"/>
                <a:ext cx="2556000" cy="1728000"/>
              </a:xfrm>
              <a:prstGeom prst="rect">
                <a:avLst/>
              </a:prstGeom>
              <a:ln>
                <a:solidFill>
                  <a:schemeClr val="accent6">
                    <a:lumMod val="60000"/>
                    <a:lumOff val="40000"/>
                  </a:schemeClr>
                </a:solidFill>
              </a:ln>
            </p:spPr>
            <p:txBody>
              <a:bodyPr>
                <a:spAutoFit/>
              </a:bodyPr>
              <a:lstStyle/>
              <a:p>
                <a:pPr lvl="0" algn="just"/>
                <a:r>
                  <a:rPr lang="zh-CN" altLang="en-US" sz="2600" b="1" dirty="0">
                    <a:solidFill>
                      <a:prstClr val="black"/>
                    </a:solidFill>
                    <a:latin typeface="黑体" pitchFamily="49" charset="-122"/>
                    <a:ea typeface="黑体" pitchFamily="49" charset="-122"/>
                  </a:rPr>
                  <a:t>原则上所有新的有效成分均应实施该实验。</a:t>
                </a:r>
                <a:endParaRPr lang="en-US" altLang="zh-CN" sz="2600" b="1" dirty="0">
                  <a:solidFill>
                    <a:prstClr val="black"/>
                  </a:solidFill>
                  <a:latin typeface="黑体" pitchFamily="49" charset="-122"/>
                  <a:ea typeface="黑体" pitchFamily="49" charset="-122"/>
                </a:endParaRPr>
              </a:p>
            </p:txBody>
          </p:sp>
          <p:sp>
            <p:nvSpPr>
              <p:cNvPr id="9" name="矩形 8"/>
              <p:cNvSpPr/>
              <p:nvPr/>
            </p:nvSpPr>
            <p:spPr>
              <a:xfrm>
                <a:off x="3554822" y="3717224"/>
                <a:ext cx="2556000" cy="1728000"/>
              </a:xfrm>
              <a:prstGeom prst="rect">
                <a:avLst/>
              </a:prstGeom>
              <a:ln>
                <a:solidFill>
                  <a:schemeClr val="accent6">
                    <a:lumMod val="60000"/>
                    <a:lumOff val="40000"/>
                  </a:schemeClr>
                </a:solidFill>
              </a:ln>
            </p:spPr>
            <p:txBody>
              <a:bodyPr>
                <a:spAutoFit/>
              </a:bodyPr>
              <a:lstStyle/>
              <a:p>
                <a:pPr lvl="0" algn="just"/>
                <a:r>
                  <a:rPr lang="zh-CN" altLang="en-US" sz="2600" b="1" dirty="0">
                    <a:solidFill>
                      <a:prstClr val="black"/>
                    </a:solidFill>
                    <a:latin typeface="黑体" pitchFamily="49" charset="-122"/>
                    <a:ea typeface="黑体" pitchFamily="49" charset="-122"/>
                  </a:rPr>
                  <a:t>原则上所有有效成分均应实施该实验。</a:t>
                </a:r>
              </a:p>
            </p:txBody>
          </p:sp>
          <p:sp>
            <p:nvSpPr>
              <p:cNvPr id="10" name="矩形 9"/>
              <p:cNvSpPr/>
              <p:nvPr/>
            </p:nvSpPr>
            <p:spPr>
              <a:xfrm>
                <a:off x="6282060" y="3717224"/>
                <a:ext cx="2556000" cy="1728000"/>
              </a:xfrm>
              <a:prstGeom prst="rect">
                <a:avLst/>
              </a:prstGeom>
              <a:ln>
                <a:solidFill>
                  <a:schemeClr val="accent6">
                    <a:lumMod val="60000"/>
                    <a:lumOff val="40000"/>
                  </a:schemeClr>
                </a:solidFill>
              </a:ln>
            </p:spPr>
            <p:txBody>
              <a:bodyPr>
                <a:spAutoFit/>
              </a:bodyPr>
              <a:lstStyle/>
              <a:p>
                <a:pPr lvl="0" algn="just">
                  <a:lnSpc>
                    <a:spcPct val="80000"/>
                  </a:lnSpc>
                </a:pPr>
                <a:r>
                  <a:rPr lang="zh-CN" altLang="en-US" sz="2600" b="1" dirty="0" smtClean="0">
                    <a:solidFill>
                      <a:prstClr val="black"/>
                    </a:solidFill>
                    <a:latin typeface="黑体" pitchFamily="49" charset="-122"/>
                    <a:ea typeface="黑体" pitchFamily="49" charset="-122"/>
                  </a:rPr>
                  <a:t>长期</a:t>
                </a:r>
                <a:r>
                  <a:rPr lang="zh-CN" altLang="en-US" sz="2600" b="1" dirty="0">
                    <a:solidFill>
                      <a:prstClr val="black"/>
                    </a:solidFill>
                    <a:latin typeface="黑体" pitchFamily="49" charset="-122"/>
                    <a:ea typeface="黑体" pitchFamily="49" charset="-122"/>
                  </a:rPr>
                  <a:t>使用的药品，亚急性毒性实验结果不能充分的评价其安全性的实验。</a:t>
                </a:r>
                <a:endParaRPr lang="en-US" altLang="zh-CN" sz="2600" b="1" dirty="0">
                  <a:solidFill>
                    <a:prstClr val="black"/>
                  </a:solidFill>
                  <a:latin typeface="黑体" pitchFamily="49" charset="-122"/>
                  <a:ea typeface="黑体" pitchFamily="49" charset="-122"/>
                </a:endParaRPr>
              </a:p>
            </p:txBody>
          </p:sp>
          <p:cxnSp>
            <p:nvCxnSpPr>
              <p:cNvPr id="12" name="直接连接符 11"/>
              <p:cNvCxnSpPr>
                <a:stCxn id="4" idx="2"/>
                <a:endCxn id="8" idx="0"/>
              </p:cNvCxnSpPr>
              <p:nvPr/>
            </p:nvCxnSpPr>
            <p:spPr>
              <a:xfrm>
                <a:off x="2105584" y="2852936"/>
                <a:ext cx="0" cy="864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5" idx="2"/>
                <a:endCxn id="9" idx="0"/>
              </p:cNvCxnSpPr>
              <p:nvPr/>
            </p:nvCxnSpPr>
            <p:spPr>
              <a:xfrm>
                <a:off x="4823582" y="2852936"/>
                <a:ext cx="9240" cy="864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7" idx="2"/>
                <a:endCxn id="10" idx="0"/>
              </p:cNvCxnSpPr>
              <p:nvPr/>
            </p:nvCxnSpPr>
            <p:spPr>
              <a:xfrm>
                <a:off x="7541580" y="2852936"/>
                <a:ext cx="18480" cy="8642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971600" y="3356992"/>
              <a:ext cx="845952" cy="584775"/>
            </a:xfrm>
            <a:prstGeom prst="rect">
              <a:avLst/>
            </a:prstGeom>
            <a:noFill/>
          </p:spPr>
          <p:txBody>
            <a:bodyPr wrap="square" rtlCol="0">
              <a:spAutoFit/>
            </a:bodyPr>
            <a:lstStyle/>
            <a:p>
              <a:pPr algn="ctr"/>
              <a:r>
                <a:rPr lang="en-US" altLang="zh-CN" sz="3200" dirty="0" smtClean="0"/>
                <a:t>1</a:t>
              </a:r>
              <a:endParaRPr lang="zh-CN" altLang="en-US" sz="3200" dirty="0"/>
            </a:p>
          </p:txBody>
        </p:sp>
        <p:sp>
          <p:nvSpPr>
            <p:cNvPr id="15" name="TextBox 14"/>
            <p:cNvSpPr txBox="1"/>
            <p:nvPr/>
          </p:nvSpPr>
          <p:spPr>
            <a:xfrm>
              <a:off x="3708785" y="3336359"/>
              <a:ext cx="845952" cy="584775"/>
            </a:xfrm>
            <a:prstGeom prst="rect">
              <a:avLst/>
            </a:prstGeom>
            <a:noFill/>
          </p:spPr>
          <p:txBody>
            <a:bodyPr wrap="square" rtlCol="0">
              <a:spAutoFit/>
            </a:bodyPr>
            <a:lstStyle/>
            <a:p>
              <a:pPr algn="ctr"/>
              <a:r>
                <a:rPr lang="en-US" altLang="zh-CN" sz="3200" dirty="0" smtClean="0"/>
                <a:t>2</a:t>
              </a:r>
              <a:endParaRPr lang="zh-CN" altLang="en-US" sz="3200" dirty="0"/>
            </a:p>
          </p:txBody>
        </p:sp>
        <p:sp>
          <p:nvSpPr>
            <p:cNvPr id="17" name="TextBox 16"/>
            <p:cNvSpPr txBox="1"/>
            <p:nvPr/>
          </p:nvSpPr>
          <p:spPr>
            <a:xfrm>
              <a:off x="6406455" y="3336358"/>
              <a:ext cx="845952" cy="584775"/>
            </a:xfrm>
            <a:prstGeom prst="rect">
              <a:avLst/>
            </a:prstGeom>
            <a:noFill/>
          </p:spPr>
          <p:txBody>
            <a:bodyPr wrap="square" rtlCol="0">
              <a:spAutoFit/>
            </a:bodyPr>
            <a:lstStyle/>
            <a:p>
              <a:pPr algn="ctr"/>
              <a:r>
                <a:rPr lang="en-US" altLang="zh-CN" sz="3200" dirty="0" smtClean="0"/>
                <a:t>3</a:t>
              </a:r>
              <a:endParaRPr lang="zh-CN" altLang="en-US" sz="3200" dirty="0"/>
            </a:p>
          </p:txBody>
        </p:sp>
      </p:grpSp>
    </p:spTree>
    <p:extLst>
      <p:ext uri="{BB962C8B-B14F-4D97-AF65-F5344CB8AC3E}">
        <p14:creationId xmlns:p14="http://schemas.microsoft.com/office/powerpoint/2010/main" xmlns="" val="202468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539552" y="980728"/>
            <a:ext cx="8010476" cy="3789957"/>
            <a:chOff x="539552" y="980728"/>
            <a:chExt cx="8010476" cy="3789957"/>
          </a:xfrm>
        </p:grpSpPr>
        <p:sp>
          <p:nvSpPr>
            <p:cNvPr id="4" name="矩形 3"/>
            <p:cNvSpPr/>
            <p:nvPr/>
          </p:nvSpPr>
          <p:spPr>
            <a:xfrm>
              <a:off x="539552" y="980728"/>
              <a:ext cx="2556000" cy="523220"/>
            </a:xfrm>
            <a:prstGeom prst="rect">
              <a:avLst/>
            </a:prstGeom>
          </p:spPr>
          <p:style>
            <a:lnRef idx="1">
              <a:schemeClr val="accent1"/>
            </a:lnRef>
            <a:fillRef idx="2">
              <a:schemeClr val="accent1"/>
            </a:fillRef>
            <a:effectRef idx="1">
              <a:schemeClr val="accent1"/>
            </a:effectRef>
            <a:fontRef idx="minor">
              <a:schemeClr val="dk1"/>
            </a:fontRef>
          </p:style>
          <p:txBody>
            <a:bodyPr anchor="ctr">
              <a:spAutoFit/>
            </a:bodyPr>
            <a:lstStyle/>
            <a:p>
              <a:pPr algn="ctr"/>
              <a:r>
                <a:rPr lang="zh-CN" altLang="en-US" sz="2800" b="1" dirty="0">
                  <a:latin typeface="黑体" pitchFamily="2" charset="-122"/>
                  <a:ea typeface="黑体" pitchFamily="2" charset="-122"/>
                </a:rPr>
                <a:t>生殖毒性实验</a:t>
              </a:r>
              <a:endParaRPr lang="zh-CN" altLang="en-US" sz="2600" b="1" dirty="0">
                <a:latin typeface="黑体" pitchFamily="49" charset="-122"/>
                <a:ea typeface="黑体" pitchFamily="49" charset="-122"/>
              </a:endParaRPr>
            </a:p>
          </p:txBody>
        </p:sp>
        <p:sp>
          <p:nvSpPr>
            <p:cNvPr id="5" name="矩形 4"/>
            <p:cNvSpPr/>
            <p:nvPr/>
          </p:nvSpPr>
          <p:spPr>
            <a:xfrm>
              <a:off x="3257550" y="980728"/>
              <a:ext cx="255600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nchor="ctr">
              <a:spAutoFit/>
            </a:bodyPr>
            <a:lstStyle/>
            <a:p>
              <a:pPr lvl="0" algn="ctr"/>
              <a:r>
                <a:rPr lang="zh-CN" altLang="en-US" sz="2800" b="1" dirty="0">
                  <a:latin typeface="黑体" pitchFamily="2" charset="-122"/>
                  <a:ea typeface="黑体" pitchFamily="2" charset="-122"/>
                </a:rPr>
                <a:t>致突变实验</a:t>
              </a:r>
              <a:endParaRPr lang="en-US" altLang="zh-CN" sz="2600" b="1" dirty="0">
                <a:latin typeface="黑体" pitchFamily="49" charset="-122"/>
                <a:ea typeface="黑体" pitchFamily="49" charset="-122"/>
              </a:endParaRPr>
            </a:p>
          </p:txBody>
        </p:sp>
        <p:sp>
          <p:nvSpPr>
            <p:cNvPr id="7" name="矩形 6"/>
            <p:cNvSpPr/>
            <p:nvPr/>
          </p:nvSpPr>
          <p:spPr>
            <a:xfrm>
              <a:off x="5975548" y="980728"/>
              <a:ext cx="255600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lvl="0" algn="ctr"/>
              <a:r>
                <a:rPr lang="zh-CN" altLang="en-US" sz="2800" b="1" dirty="0">
                  <a:latin typeface="黑体" pitchFamily="2" charset="-122"/>
                  <a:ea typeface="黑体" pitchFamily="2" charset="-122"/>
                </a:rPr>
                <a:t>局部刺激实验</a:t>
              </a:r>
              <a:endParaRPr lang="en-US" altLang="zh-CN" sz="2600" b="1" dirty="0">
                <a:latin typeface="黑体" pitchFamily="49" charset="-122"/>
                <a:ea typeface="黑体" pitchFamily="49" charset="-122"/>
              </a:endParaRPr>
            </a:p>
          </p:txBody>
        </p:sp>
        <p:sp>
          <p:nvSpPr>
            <p:cNvPr id="8" name="矩形 7"/>
            <p:cNvSpPr/>
            <p:nvPr/>
          </p:nvSpPr>
          <p:spPr>
            <a:xfrm>
              <a:off x="539552" y="2718685"/>
              <a:ext cx="2556000" cy="2052000"/>
            </a:xfrm>
            <a:prstGeom prst="rect">
              <a:avLst/>
            </a:prstGeom>
            <a:ln>
              <a:solidFill>
                <a:schemeClr val="accent6">
                  <a:lumMod val="60000"/>
                  <a:lumOff val="40000"/>
                </a:schemeClr>
              </a:solidFill>
            </a:ln>
          </p:spPr>
          <p:txBody>
            <a:bodyPr>
              <a:spAutoFit/>
            </a:bodyPr>
            <a:lstStyle/>
            <a:p>
              <a:pPr lvl="0" algn="just"/>
              <a:r>
                <a:rPr lang="zh-CN" altLang="en-US" sz="2400" b="1" dirty="0">
                  <a:latin typeface="黑体" pitchFamily="2" charset="-122"/>
                  <a:ea typeface="黑体" pitchFamily="2" charset="-122"/>
                </a:rPr>
                <a:t>临床上孕妇、妊娠及授乳期可能使用的药品原则上应实施该实验</a:t>
              </a:r>
              <a:r>
                <a:rPr lang="zh-CN" altLang="en-US" sz="2400" b="1" dirty="0" smtClean="0">
                  <a:solidFill>
                    <a:prstClr val="black"/>
                  </a:solidFill>
                  <a:latin typeface="黑体" pitchFamily="49" charset="-122"/>
                  <a:ea typeface="黑体" pitchFamily="49" charset="-122"/>
                </a:rPr>
                <a:t>。</a:t>
              </a:r>
              <a:endParaRPr lang="en-US" altLang="zh-CN" sz="2400" b="1" dirty="0">
                <a:solidFill>
                  <a:prstClr val="black"/>
                </a:solidFill>
                <a:latin typeface="黑体" pitchFamily="49" charset="-122"/>
                <a:ea typeface="黑体" pitchFamily="49" charset="-122"/>
              </a:endParaRPr>
            </a:p>
          </p:txBody>
        </p:sp>
        <p:sp>
          <p:nvSpPr>
            <p:cNvPr id="9" name="矩形 8"/>
            <p:cNvSpPr/>
            <p:nvPr/>
          </p:nvSpPr>
          <p:spPr>
            <a:xfrm>
              <a:off x="3266790" y="2718685"/>
              <a:ext cx="2556000" cy="2052000"/>
            </a:xfrm>
            <a:prstGeom prst="rect">
              <a:avLst/>
            </a:prstGeom>
            <a:ln>
              <a:solidFill>
                <a:schemeClr val="accent6">
                  <a:lumMod val="60000"/>
                  <a:lumOff val="40000"/>
                </a:schemeClr>
              </a:solidFill>
            </a:ln>
          </p:spPr>
          <p:txBody>
            <a:bodyPr>
              <a:spAutoFit/>
            </a:bodyPr>
            <a:lstStyle/>
            <a:p>
              <a:pPr lvl="0" algn="just"/>
              <a:r>
                <a:rPr lang="zh-CN" altLang="en-US" sz="2400" b="1" dirty="0">
                  <a:latin typeface="黑体" pitchFamily="2" charset="-122"/>
                  <a:ea typeface="黑体" pitchFamily="2" charset="-122"/>
                </a:rPr>
                <a:t>已证明与人型在自然状态下相同的单一多肽或蛋白质及疫苗不一定要求该实验</a:t>
              </a:r>
              <a:r>
                <a:rPr lang="zh-CN" altLang="en-US" sz="2400" b="1" dirty="0" smtClean="0">
                  <a:latin typeface="黑体" pitchFamily="49" charset="-122"/>
                  <a:ea typeface="黑体" pitchFamily="49" charset="-122"/>
                </a:rPr>
                <a:t>。</a:t>
              </a:r>
              <a:endParaRPr lang="zh-CN" altLang="en-US" sz="2400" b="1" dirty="0">
                <a:latin typeface="黑体" pitchFamily="49" charset="-122"/>
                <a:ea typeface="黑体" pitchFamily="49" charset="-122"/>
              </a:endParaRPr>
            </a:p>
          </p:txBody>
        </p:sp>
        <p:sp>
          <p:nvSpPr>
            <p:cNvPr id="10" name="矩形 9"/>
            <p:cNvSpPr/>
            <p:nvPr/>
          </p:nvSpPr>
          <p:spPr>
            <a:xfrm>
              <a:off x="5994028" y="2718685"/>
              <a:ext cx="2556000" cy="2052000"/>
            </a:xfrm>
            <a:prstGeom prst="rect">
              <a:avLst/>
            </a:prstGeom>
            <a:ln>
              <a:solidFill>
                <a:schemeClr val="accent6">
                  <a:lumMod val="60000"/>
                  <a:lumOff val="40000"/>
                </a:schemeClr>
              </a:solidFill>
            </a:ln>
          </p:spPr>
          <p:txBody>
            <a:bodyPr>
              <a:spAutoFit/>
            </a:bodyPr>
            <a:lstStyle/>
            <a:p>
              <a:pPr lvl="0" algn="just">
                <a:lnSpc>
                  <a:spcPct val="80000"/>
                </a:lnSpc>
              </a:pPr>
              <a:r>
                <a:rPr lang="zh-CN" altLang="en-US" sz="2400" b="1" dirty="0">
                  <a:latin typeface="黑体" pitchFamily="2" charset="-122"/>
                  <a:ea typeface="黑体" pitchFamily="2" charset="-122"/>
                </a:rPr>
                <a:t>临床上局部使用的药品及血液制品均应实施该实验</a:t>
              </a:r>
              <a:r>
                <a:rPr lang="zh-CN" altLang="en-US" sz="2400" b="1" dirty="0" smtClean="0">
                  <a:solidFill>
                    <a:prstClr val="black"/>
                  </a:solidFill>
                  <a:latin typeface="黑体" pitchFamily="49" charset="-122"/>
                  <a:ea typeface="黑体" pitchFamily="49" charset="-122"/>
                </a:rPr>
                <a:t>。</a:t>
              </a:r>
              <a:endParaRPr lang="en-US" altLang="zh-CN" sz="2400" b="1" dirty="0">
                <a:solidFill>
                  <a:prstClr val="black"/>
                </a:solidFill>
                <a:latin typeface="黑体" pitchFamily="49" charset="-122"/>
                <a:ea typeface="黑体" pitchFamily="49" charset="-122"/>
              </a:endParaRPr>
            </a:p>
          </p:txBody>
        </p:sp>
        <p:cxnSp>
          <p:nvCxnSpPr>
            <p:cNvPr id="12" name="直接连接符 11"/>
            <p:cNvCxnSpPr>
              <a:stCxn id="4" idx="2"/>
              <a:endCxn id="8" idx="0"/>
            </p:cNvCxnSpPr>
            <p:nvPr/>
          </p:nvCxnSpPr>
          <p:spPr>
            <a:xfrm>
              <a:off x="1817552" y="1503948"/>
              <a:ext cx="0" cy="1214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5" idx="2"/>
              <a:endCxn id="9" idx="0"/>
            </p:cNvCxnSpPr>
            <p:nvPr/>
          </p:nvCxnSpPr>
          <p:spPr>
            <a:xfrm>
              <a:off x="4535550" y="1503948"/>
              <a:ext cx="9240" cy="1214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7" idx="2"/>
              <a:endCxn id="10" idx="0"/>
            </p:cNvCxnSpPr>
            <p:nvPr/>
          </p:nvCxnSpPr>
          <p:spPr>
            <a:xfrm>
              <a:off x="7253548" y="1503948"/>
              <a:ext cx="18480" cy="1214737"/>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71600" y="1865458"/>
              <a:ext cx="845952" cy="584775"/>
            </a:xfrm>
            <a:prstGeom prst="rect">
              <a:avLst/>
            </a:prstGeom>
            <a:noFill/>
          </p:spPr>
          <p:txBody>
            <a:bodyPr wrap="square" rtlCol="0">
              <a:spAutoFit/>
            </a:bodyPr>
            <a:lstStyle/>
            <a:p>
              <a:pPr algn="ctr"/>
              <a:r>
                <a:rPr lang="en-US" altLang="zh-CN" sz="3200" dirty="0" smtClean="0"/>
                <a:t>4</a:t>
              </a:r>
              <a:endParaRPr lang="zh-CN" altLang="en-US" sz="3200" dirty="0"/>
            </a:p>
          </p:txBody>
        </p:sp>
        <p:sp>
          <p:nvSpPr>
            <p:cNvPr id="21" name="TextBox 20"/>
            <p:cNvSpPr txBox="1"/>
            <p:nvPr/>
          </p:nvSpPr>
          <p:spPr>
            <a:xfrm>
              <a:off x="3708785" y="1844825"/>
              <a:ext cx="845952" cy="584775"/>
            </a:xfrm>
            <a:prstGeom prst="rect">
              <a:avLst/>
            </a:prstGeom>
            <a:noFill/>
          </p:spPr>
          <p:txBody>
            <a:bodyPr wrap="square" rtlCol="0">
              <a:spAutoFit/>
            </a:bodyPr>
            <a:lstStyle/>
            <a:p>
              <a:pPr algn="ctr"/>
              <a:r>
                <a:rPr lang="en-US" altLang="zh-CN" sz="3200" dirty="0" smtClean="0"/>
                <a:t>5</a:t>
              </a:r>
              <a:endParaRPr lang="zh-CN" altLang="en-US" sz="3200" dirty="0"/>
            </a:p>
          </p:txBody>
        </p:sp>
        <p:sp>
          <p:nvSpPr>
            <p:cNvPr id="22" name="TextBox 21"/>
            <p:cNvSpPr txBox="1"/>
            <p:nvPr/>
          </p:nvSpPr>
          <p:spPr>
            <a:xfrm>
              <a:off x="6406455" y="1844824"/>
              <a:ext cx="845952" cy="584775"/>
            </a:xfrm>
            <a:prstGeom prst="rect">
              <a:avLst/>
            </a:prstGeom>
            <a:noFill/>
          </p:spPr>
          <p:txBody>
            <a:bodyPr wrap="square" rtlCol="0">
              <a:spAutoFit/>
            </a:bodyPr>
            <a:lstStyle/>
            <a:p>
              <a:pPr algn="ctr"/>
              <a:r>
                <a:rPr lang="en-US" altLang="zh-CN" sz="3200" dirty="0" smtClean="0"/>
                <a:t>6</a:t>
              </a:r>
              <a:endParaRPr lang="zh-CN" altLang="en-US" sz="3200" dirty="0"/>
            </a:p>
          </p:txBody>
        </p:sp>
      </p:grpSp>
    </p:spTree>
    <p:extLst>
      <p:ext uri="{BB962C8B-B14F-4D97-AF65-F5344CB8AC3E}">
        <p14:creationId xmlns:p14="http://schemas.microsoft.com/office/powerpoint/2010/main" xmlns="" val="3289635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539552" y="413243"/>
            <a:ext cx="8208912" cy="2568954"/>
            <a:chOff x="539552" y="980728"/>
            <a:chExt cx="8208912" cy="2568954"/>
          </a:xfrm>
        </p:grpSpPr>
        <p:sp>
          <p:nvSpPr>
            <p:cNvPr id="4" name="矩形 3"/>
            <p:cNvSpPr/>
            <p:nvPr/>
          </p:nvSpPr>
          <p:spPr>
            <a:xfrm>
              <a:off x="539552" y="980728"/>
              <a:ext cx="2556000" cy="523220"/>
            </a:xfrm>
            <a:prstGeom prst="rect">
              <a:avLst/>
            </a:prstGeom>
          </p:spPr>
          <p:style>
            <a:lnRef idx="1">
              <a:schemeClr val="accent1"/>
            </a:lnRef>
            <a:fillRef idx="2">
              <a:schemeClr val="accent1"/>
            </a:fillRef>
            <a:effectRef idx="1">
              <a:schemeClr val="accent1"/>
            </a:effectRef>
            <a:fontRef idx="minor">
              <a:schemeClr val="dk1"/>
            </a:fontRef>
          </p:style>
          <p:txBody>
            <a:bodyPr anchor="ctr">
              <a:spAutoFit/>
            </a:bodyPr>
            <a:lstStyle/>
            <a:p>
              <a:pPr algn="ctr"/>
              <a:r>
                <a:rPr lang="zh-CN" altLang="en-US" sz="2800" b="1" dirty="0">
                  <a:latin typeface="黑体" pitchFamily="2" charset="-122"/>
                  <a:ea typeface="黑体" pitchFamily="2" charset="-122"/>
                </a:rPr>
                <a:t>致癌性实验</a:t>
              </a:r>
            </a:p>
          </p:txBody>
        </p:sp>
        <p:sp>
          <p:nvSpPr>
            <p:cNvPr id="5" name="矩形 4"/>
            <p:cNvSpPr/>
            <p:nvPr/>
          </p:nvSpPr>
          <p:spPr>
            <a:xfrm>
              <a:off x="3257550" y="980728"/>
              <a:ext cx="255600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nchor="ctr">
              <a:spAutoFit/>
            </a:bodyPr>
            <a:lstStyle/>
            <a:p>
              <a:pPr lvl="0" algn="ctr"/>
              <a:r>
                <a:rPr lang="zh-CN" altLang="en-US" sz="2800" b="1" dirty="0">
                  <a:latin typeface="黑体" pitchFamily="2" charset="-122"/>
                  <a:ea typeface="黑体" pitchFamily="2" charset="-122"/>
                </a:rPr>
                <a:t>免疫原性实验</a:t>
              </a:r>
            </a:p>
          </p:txBody>
        </p:sp>
        <p:sp>
          <p:nvSpPr>
            <p:cNvPr id="7" name="矩形 6"/>
            <p:cNvSpPr/>
            <p:nvPr/>
          </p:nvSpPr>
          <p:spPr>
            <a:xfrm>
              <a:off x="5975548" y="980728"/>
              <a:ext cx="2772916" cy="523220"/>
            </a:xfrm>
            <a:prstGeom prst="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lvl="0" algn="ctr"/>
              <a:r>
                <a:rPr lang="zh-CN" altLang="en-US" sz="2800" b="1" dirty="0">
                  <a:latin typeface="黑体" pitchFamily="2" charset="-122"/>
                  <a:ea typeface="黑体" pitchFamily="2" charset="-122"/>
                </a:rPr>
                <a:t>安全药理学实验</a:t>
              </a:r>
              <a:endParaRPr lang="en-US" altLang="zh-CN" sz="2600" b="1" dirty="0">
                <a:latin typeface="黑体" pitchFamily="49" charset="-122"/>
                <a:ea typeface="黑体" pitchFamily="49" charset="-122"/>
              </a:endParaRPr>
            </a:p>
          </p:txBody>
        </p:sp>
        <p:sp>
          <p:nvSpPr>
            <p:cNvPr id="8" name="矩形 7"/>
            <p:cNvSpPr/>
            <p:nvPr/>
          </p:nvSpPr>
          <p:spPr>
            <a:xfrm>
              <a:off x="539552" y="2718685"/>
              <a:ext cx="2556000" cy="830997"/>
            </a:xfrm>
            <a:prstGeom prst="rect">
              <a:avLst/>
            </a:prstGeom>
            <a:ln>
              <a:solidFill>
                <a:schemeClr val="accent6">
                  <a:lumMod val="60000"/>
                  <a:lumOff val="40000"/>
                </a:schemeClr>
              </a:solidFill>
            </a:ln>
          </p:spPr>
          <p:txBody>
            <a:bodyPr>
              <a:spAutoFit/>
            </a:bodyPr>
            <a:lstStyle/>
            <a:p>
              <a:pPr lvl="0" algn="just"/>
              <a:r>
                <a:rPr lang="zh-CN" altLang="en-US" sz="2400" b="1" dirty="0" smtClean="0">
                  <a:latin typeface="黑体" pitchFamily="2" charset="-122"/>
                  <a:ea typeface="黑体" pitchFamily="2" charset="-122"/>
                </a:rPr>
                <a:t>鼓励</a:t>
              </a:r>
              <a:r>
                <a:rPr lang="zh-CN" altLang="en-US" sz="2400" b="1" dirty="0">
                  <a:latin typeface="黑体" pitchFamily="2" charset="-122"/>
                  <a:ea typeface="黑体" pitchFamily="2" charset="-122"/>
                </a:rPr>
                <a:t>使用转基因动物模型</a:t>
              </a:r>
              <a:r>
                <a:rPr lang="zh-CN" altLang="en-US" sz="2400" b="1" dirty="0" smtClean="0">
                  <a:solidFill>
                    <a:prstClr val="black"/>
                  </a:solidFill>
                  <a:latin typeface="黑体" pitchFamily="49" charset="-122"/>
                  <a:ea typeface="黑体" pitchFamily="49" charset="-122"/>
                </a:rPr>
                <a:t>。</a:t>
              </a:r>
              <a:endParaRPr lang="en-US" altLang="zh-CN" sz="2400" b="1" dirty="0">
                <a:solidFill>
                  <a:prstClr val="black"/>
                </a:solidFill>
                <a:latin typeface="黑体" pitchFamily="49" charset="-122"/>
                <a:ea typeface="黑体" pitchFamily="49" charset="-122"/>
              </a:endParaRPr>
            </a:p>
          </p:txBody>
        </p:sp>
        <p:sp>
          <p:nvSpPr>
            <p:cNvPr id="9" name="矩形 8"/>
            <p:cNvSpPr/>
            <p:nvPr/>
          </p:nvSpPr>
          <p:spPr>
            <a:xfrm>
              <a:off x="3266790" y="2718685"/>
              <a:ext cx="2556000" cy="830997"/>
            </a:xfrm>
            <a:prstGeom prst="rect">
              <a:avLst/>
            </a:prstGeom>
            <a:ln>
              <a:solidFill>
                <a:schemeClr val="accent6">
                  <a:lumMod val="60000"/>
                  <a:lumOff val="40000"/>
                </a:schemeClr>
              </a:solidFill>
            </a:ln>
          </p:spPr>
          <p:txBody>
            <a:bodyPr>
              <a:spAutoFit/>
            </a:bodyPr>
            <a:lstStyle/>
            <a:p>
              <a:pPr lvl="0" algn="just"/>
              <a:r>
                <a:rPr lang="zh-CN" altLang="en-US" sz="2400" b="1" dirty="0">
                  <a:latin typeface="黑体" pitchFamily="2" charset="-122"/>
                  <a:ea typeface="黑体" pitchFamily="2" charset="-122"/>
                </a:rPr>
                <a:t>监测抗体及抗体的中和能力</a:t>
              </a:r>
              <a:r>
                <a:rPr lang="zh-CN" altLang="en-US" sz="2400" b="1" dirty="0" smtClean="0">
                  <a:latin typeface="黑体" pitchFamily="49" charset="-122"/>
                  <a:ea typeface="黑体" pitchFamily="49" charset="-122"/>
                </a:rPr>
                <a:t>。</a:t>
              </a:r>
              <a:endParaRPr lang="zh-CN" altLang="en-US" sz="2400" b="1" dirty="0">
                <a:latin typeface="黑体" pitchFamily="49" charset="-122"/>
                <a:ea typeface="黑体" pitchFamily="49" charset="-122"/>
              </a:endParaRPr>
            </a:p>
          </p:txBody>
        </p:sp>
        <p:sp>
          <p:nvSpPr>
            <p:cNvPr id="10" name="矩形 9"/>
            <p:cNvSpPr/>
            <p:nvPr/>
          </p:nvSpPr>
          <p:spPr>
            <a:xfrm>
              <a:off x="6084006" y="2718685"/>
              <a:ext cx="2556000" cy="828000"/>
            </a:xfrm>
            <a:prstGeom prst="rect">
              <a:avLst/>
            </a:prstGeom>
            <a:ln>
              <a:solidFill>
                <a:schemeClr val="accent6">
                  <a:lumMod val="60000"/>
                  <a:lumOff val="40000"/>
                </a:schemeClr>
              </a:solidFill>
            </a:ln>
          </p:spPr>
          <p:txBody>
            <a:bodyPr>
              <a:spAutoFit/>
            </a:bodyPr>
            <a:lstStyle/>
            <a:p>
              <a:pPr lvl="0" algn="just">
                <a:lnSpc>
                  <a:spcPct val="80000"/>
                </a:lnSpc>
              </a:pPr>
              <a:endParaRPr lang="en-US" altLang="zh-CN" sz="2400" b="1" dirty="0" smtClean="0">
                <a:latin typeface="黑体" pitchFamily="2" charset="-122"/>
                <a:ea typeface="黑体" pitchFamily="2" charset="-122"/>
              </a:endParaRPr>
            </a:p>
            <a:p>
              <a:pPr lvl="0" algn="just">
                <a:lnSpc>
                  <a:spcPct val="80000"/>
                </a:lnSpc>
              </a:pPr>
              <a:r>
                <a:rPr lang="zh-CN" altLang="en-US" sz="2400" b="1" dirty="0" smtClean="0">
                  <a:latin typeface="黑体" pitchFamily="2" charset="-122"/>
                  <a:ea typeface="黑体" pitchFamily="2" charset="-122"/>
                </a:rPr>
                <a:t>毒</a:t>
              </a:r>
              <a:r>
                <a:rPr lang="zh-CN" altLang="en-US" sz="2400" b="1" dirty="0">
                  <a:latin typeface="黑体" pitchFamily="2" charset="-122"/>
                  <a:ea typeface="黑体" pitchFamily="2" charset="-122"/>
                </a:rPr>
                <a:t>代动力学研究</a:t>
              </a:r>
            </a:p>
          </p:txBody>
        </p:sp>
        <p:cxnSp>
          <p:nvCxnSpPr>
            <p:cNvPr id="12" name="直接连接符 11"/>
            <p:cNvCxnSpPr>
              <a:stCxn id="4" idx="2"/>
              <a:endCxn id="8" idx="0"/>
            </p:cNvCxnSpPr>
            <p:nvPr/>
          </p:nvCxnSpPr>
          <p:spPr>
            <a:xfrm>
              <a:off x="1817552" y="1503948"/>
              <a:ext cx="0" cy="1214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5" idx="2"/>
              <a:endCxn id="9" idx="0"/>
            </p:cNvCxnSpPr>
            <p:nvPr/>
          </p:nvCxnSpPr>
          <p:spPr>
            <a:xfrm>
              <a:off x="4535550" y="1503948"/>
              <a:ext cx="9240" cy="1214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7" idx="2"/>
              <a:endCxn id="10" idx="0"/>
            </p:cNvCxnSpPr>
            <p:nvPr/>
          </p:nvCxnSpPr>
          <p:spPr>
            <a:xfrm>
              <a:off x="7362006" y="1503948"/>
              <a:ext cx="0" cy="1214737"/>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71600" y="1865458"/>
              <a:ext cx="845952" cy="584775"/>
            </a:xfrm>
            <a:prstGeom prst="rect">
              <a:avLst/>
            </a:prstGeom>
            <a:noFill/>
          </p:spPr>
          <p:txBody>
            <a:bodyPr wrap="square" rtlCol="0">
              <a:spAutoFit/>
            </a:bodyPr>
            <a:lstStyle/>
            <a:p>
              <a:pPr algn="ctr"/>
              <a:r>
                <a:rPr lang="en-US" altLang="zh-CN" sz="3200" dirty="0" smtClean="0"/>
                <a:t>7</a:t>
              </a:r>
              <a:endParaRPr lang="zh-CN" altLang="en-US" sz="3200" dirty="0"/>
            </a:p>
          </p:txBody>
        </p:sp>
        <p:sp>
          <p:nvSpPr>
            <p:cNvPr id="21" name="TextBox 20"/>
            <p:cNvSpPr txBox="1"/>
            <p:nvPr/>
          </p:nvSpPr>
          <p:spPr>
            <a:xfrm>
              <a:off x="3708785" y="1844825"/>
              <a:ext cx="845952" cy="584775"/>
            </a:xfrm>
            <a:prstGeom prst="rect">
              <a:avLst/>
            </a:prstGeom>
            <a:noFill/>
          </p:spPr>
          <p:txBody>
            <a:bodyPr wrap="square" rtlCol="0">
              <a:spAutoFit/>
            </a:bodyPr>
            <a:lstStyle/>
            <a:p>
              <a:pPr algn="ctr"/>
              <a:r>
                <a:rPr lang="en-US" altLang="zh-CN" sz="3200" dirty="0" smtClean="0"/>
                <a:t>8</a:t>
              </a:r>
              <a:endParaRPr lang="zh-CN" altLang="en-US" sz="3200" dirty="0"/>
            </a:p>
          </p:txBody>
        </p:sp>
        <p:sp>
          <p:nvSpPr>
            <p:cNvPr id="22" name="TextBox 21"/>
            <p:cNvSpPr txBox="1"/>
            <p:nvPr/>
          </p:nvSpPr>
          <p:spPr>
            <a:xfrm>
              <a:off x="6406455" y="1844824"/>
              <a:ext cx="845952" cy="584775"/>
            </a:xfrm>
            <a:prstGeom prst="rect">
              <a:avLst/>
            </a:prstGeom>
            <a:noFill/>
          </p:spPr>
          <p:txBody>
            <a:bodyPr wrap="square" rtlCol="0">
              <a:spAutoFit/>
            </a:bodyPr>
            <a:lstStyle/>
            <a:p>
              <a:pPr algn="ctr"/>
              <a:r>
                <a:rPr lang="en-US" altLang="zh-CN" sz="3200" dirty="0" smtClean="0"/>
                <a:t>9</a:t>
              </a:r>
              <a:endParaRPr lang="zh-CN" altLang="en-US" sz="3200" dirty="0"/>
            </a:p>
          </p:txBody>
        </p:sp>
      </p:grpSp>
      <p:grpSp>
        <p:nvGrpSpPr>
          <p:cNvPr id="15" name="组合 14"/>
          <p:cNvGrpSpPr/>
          <p:nvPr/>
        </p:nvGrpSpPr>
        <p:grpSpPr>
          <a:xfrm>
            <a:off x="827088" y="3108472"/>
            <a:ext cx="7561262" cy="3344864"/>
            <a:chOff x="827088" y="2565400"/>
            <a:chExt cx="7561262" cy="3344864"/>
          </a:xfrm>
        </p:grpSpPr>
        <p:sp>
          <p:nvSpPr>
            <p:cNvPr id="17" name="Rectangle 4"/>
            <p:cNvSpPr>
              <a:spLocks noChangeArrowheads="1"/>
            </p:cNvSpPr>
            <p:nvPr/>
          </p:nvSpPr>
          <p:spPr bwMode="auto">
            <a:xfrm>
              <a:off x="3442421" y="5480052"/>
              <a:ext cx="2520951" cy="430212"/>
            </a:xfrm>
            <a:prstGeom prst="rect">
              <a:avLst/>
            </a:prstGeom>
            <a:noFill/>
            <a:ln>
              <a:noFill/>
            </a:ln>
            <a:effectLst/>
            <a:extLst>
              <a:ext uri="{909E8E84-426E-40DD-AFC4-6F175D3DCCD1}">
                <a14:hiddenFill xmlns:a14="http://schemas.microsoft.com/office/drawing/2010/main" xmlns="">
                  <a:solidFill>
                    <a:srgbClr val="66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nchor="b"/>
            <a:lstStyle/>
            <a:p>
              <a:pPr algn="ctr"/>
              <a:r>
                <a:rPr lang="en-US" altLang="zh-CN" b="1" i="1" dirty="0">
                  <a:solidFill>
                    <a:srgbClr val="0070C0"/>
                  </a:solidFill>
                  <a:latin typeface="华文楷体" pitchFamily="2" charset="-122"/>
                  <a:ea typeface="华文楷体" pitchFamily="2" charset="-122"/>
                </a:rPr>
                <a:t/>
              </a:r>
              <a:br>
                <a:rPr lang="en-US" altLang="zh-CN" b="1" i="1" dirty="0">
                  <a:solidFill>
                    <a:srgbClr val="0070C0"/>
                  </a:solidFill>
                  <a:latin typeface="华文楷体" pitchFamily="2" charset="-122"/>
                  <a:ea typeface="华文楷体" pitchFamily="2" charset="-122"/>
                </a:rPr>
              </a:br>
              <a:r>
                <a:rPr lang="zh-CN" altLang="en-US" b="1" dirty="0">
                  <a:solidFill>
                    <a:srgbClr val="0070C0"/>
                  </a:solidFill>
                  <a:latin typeface="华文楷体" pitchFamily="2" charset="-122"/>
                  <a:ea typeface="华文楷体" pitchFamily="2" charset="-122"/>
                </a:rPr>
                <a:t>毒理学动物实验设计</a:t>
              </a:r>
            </a:p>
          </p:txBody>
        </p:sp>
        <p:graphicFrame>
          <p:nvGraphicFramePr>
            <p:cNvPr id="18" name="Object 9"/>
            <p:cNvGraphicFramePr>
              <a:graphicFrameLocks noChangeAspect="1"/>
            </p:cNvGraphicFramePr>
            <p:nvPr>
              <p:extLst>
                <p:ext uri="{D42A27DB-BD31-4B8C-83A1-F6EECF244321}">
                  <p14:modId xmlns:p14="http://schemas.microsoft.com/office/powerpoint/2010/main" xmlns="" val="250997430"/>
                </p:ext>
              </p:extLst>
            </p:nvPr>
          </p:nvGraphicFramePr>
          <p:xfrm>
            <a:off x="6156325" y="3644900"/>
            <a:ext cx="2232025" cy="2016125"/>
          </p:xfrm>
          <a:graphic>
            <a:graphicData uri="http://schemas.openxmlformats.org/presentationml/2006/ole">
              <p:oleObj spid="_x0000_s2060" name="幻灯片" r:id="rId3" imgW="4572000" imgH="3429000" progId="">
                <p:embed/>
              </p:oleObj>
            </a:graphicData>
          </a:graphic>
        </p:graphicFrame>
        <p:sp>
          <p:nvSpPr>
            <p:cNvPr id="19" name="Line 10"/>
            <p:cNvSpPr>
              <a:spLocks noChangeShapeType="1"/>
            </p:cNvSpPr>
            <p:nvPr/>
          </p:nvSpPr>
          <p:spPr bwMode="auto">
            <a:xfrm>
              <a:off x="3779838" y="4365625"/>
              <a:ext cx="2303462" cy="0"/>
            </a:xfrm>
            <a:prstGeom prst="line">
              <a:avLst/>
            </a:prstGeom>
            <a:noFill/>
            <a:ln w="57150">
              <a:solidFill>
                <a:schemeClr val="tx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17961" dir="2700000" algn="ctr" rotWithShape="0">
                      <a:schemeClr val="tx2">
                        <a:gamma/>
                        <a:shade val="60000"/>
                        <a:invGamma/>
                      </a:schemeClr>
                    </a:outerShdw>
                  </a:effectLst>
                </a14:hiddenEffects>
              </a:ext>
            </a:extLst>
          </p:spPr>
          <p:txBody>
            <a:bodyPr wrap="none" anchor="ctr"/>
            <a:lstStyle/>
            <a:p>
              <a:endParaRPr lang="zh-CN" altLang="en-US"/>
            </a:p>
          </p:txBody>
        </p:sp>
        <p:sp>
          <p:nvSpPr>
            <p:cNvPr id="23" name="AutoShape 11"/>
            <p:cNvSpPr>
              <a:spLocks noChangeArrowheads="1"/>
            </p:cNvSpPr>
            <p:nvPr/>
          </p:nvSpPr>
          <p:spPr bwMode="auto">
            <a:xfrm>
              <a:off x="6948488" y="3213100"/>
              <a:ext cx="790575" cy="358775"/>
            </a:xfrm>
            <a:prstGeom prst="irregularSeal1">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24" name="Group 15"/>
            <p:cNvGrpSpPr>
              <a:grpSpLocks/>
            </p:cNvGrpSpPr>
            <p:nvPr/>
          </p:nvGrpSpPr>
          <p:grpSpPr bwMode="auto">
            <a:xfrm>
              <a:off x="827088" y="3644900"/>
              <a:ext cx="2736850" cy="2159000"/>
              <a:chOff x="521" y="2296"/>
              <a:chExt cx="1724" cy="1360"/>
            </a:xfrm>
          </p:grpSpPr>
          <p:pic>
            <p:nvPicPr>
              <p:cNvPr id="28" name="Picture 14" descr="sd2w"/>
              <p:cNvPicPr>
                <a:picLocks noChangeAspect="1" noChangeArrowheads="1"/>
              </p:cNvPicPr>
              <p:nvPr/>
            </p:nvPicPr>
            <p:blipFill>
              <a:blip r:embed="rId4" cstate="print">
                <a:extLst>
                  <a:ext uri="{28A0092B-C50C-407E-A947-70E740481C1C}">
                    <a14:useLocalDpi xmlns:a14="http://schemas.microsoft.com/office/drawing/2010/main" xmlns="" val="0"/>
                  </a:ext>
                </a:extLst>
              </a:blip>
              <a:srcRect t="27283" r="9024" b="23679"/>
              <a:stretch>
                <a:fillRect/>
              </a:stretch>
            </p:blipFill>
            <p:spPr bwMode="auto">
              <a:xfrm>
                <a:off x="1247" y="2296"/>
                <a:ext cx="998" cy="408"/>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6" descr="A6010貓"/>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474" y="2795"/>
                <a:ext cx="681" cy="675"/>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13" descr="c5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21" y="2466"/>
                <a:ext cx="654" cy="453"/>
              </a:xfrm>
              <a:prstGeom prst="rect">
                <a:avLst/>
              </a:prstGeom>
              <a:noFill/>
              <a:extLst>
                <a:ext uri="{909E8E84-426E-40DD-AFC4-6F175D3DCCD1}">
                  <a14:hiddenFill xmlns:a14="http://schemas.microsoft.com/office/drawing/2010/main" xmlns="">
                    <a:solidFill>
                      <a:srgbClr val="FFFFFF"/>
                    </a:solidFill>
                  </a14:hiddenFill>
                </a:ext>
              </a:extLst>
            </p:spPr>
          </p:pic>
          <p:pic>
            <p:nvPicPr>
              <p:cNvPr id="31" name="Picture 5" descr="A6012兔子"/>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156" y="2659"/>
                <a:ext cx="585" cy="451"/>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7" descr="A6009狗"/>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12" y="2976"/>
                <a:ext cx="725" cy="680"/>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6" name="AutoShape 12"/>
            <p:cNvSpPr>
              <a:spLocks noChangeArrowheads="1"/>
            </p:cNvSpPr>
            <p:nvPr/>
          </p:nvSpPr>
          <p:spPr bwMode="auto">
            <a:xfrm>
              <a:off x="1331913" y="2565400"/>
              <a:ext cx="1798637" cy="1006475"/>
            </a:xfrm>
            <a:prstGeom prst="irregularSeal1">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 name="Rectangle 16"/>
            <p:cNvSpPr>
              <a:spLocks noChangeArrowheads="1"/>
            </p:cNvSpPr>
            <p:nvPr/>
          </p:nvSpPr>
          <p:spPr bwMode="auto">
            <a:xfrm>
              <a:off x="4284663" y="3644900"/>
              <a:ext cx="1330325"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3600" b="1">
                  <a:solidFill>
                    <a:srgbClr val="0000FF"/>
                  </a:solidFill>
                  <a:latin typeface="黑体" pitchFamily="49" charset="-122"/>
                  <a:ea typeface="黑体" pitchFamily="49" charset="-122"/>
                </a:rPr>
                <a:t>外推</a:t>
              </a:r>
              <a:r>
                <a:rPr kumimoji="1" lang="zh-CN" altLang="en-US" sz="3600">
                  <a:solidFill>
                    <a:srgbClr val="0000FF"/>
                  </a:solidFill>
                  <a:latin typeface="黑体" pitchFamily="49" charset="-122"/>
                  <a:ea typeface="黑体" pitchFamily="49" charset="-122"/>
                </a:rPr>
                <a:t> </a:t>
              </a:r>
            </a:p>
          </p:txBody>
        </p:sp>
      </p:grpSp>
    </p:spTree>
    <p:extLst>
      <p:ext uri="{BB962C8B-B14F-4D97-AF65-F5344CB8AC3E}">
        <p14:creationId xmlns:p14="http://schemas.microsoft.com/office/powerpoint/2010/main" xmlns="" val="2486104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Grp="1" noChangeArrowheads="1"/>
          </p:cNvSpPr>
          <p:nvPr>
            <p:ph type="title"/>
          </p:nvPr>
        </p:nvSpPr>
        <p:spPr>
          <a:xfrm>
            <a:off x="611560" y="647209"/>
            <a:ext cx="5760640" cy="584775"/>
          </a:xfrm>
        </p:spPr>
        <p:style>
          <a:lnRef idx="1">
            <a:schemeClr val="accent1"/>
          </a:lnRef>
          <a:fillRef idx="2">
            <a:schemeClr val="accent1"/>
          </a:fillRef>
          <a:effectRef idx="1">
            <a:schemeClr val="accent1"/>
          </a:effectRef>
          <a:fontRef idx="minor">
            <a:schemeClr val="dk1"/>
          </a:fontRef>
        </p:style>
        <p:txBody>
          <a:bodyPr wrap="square">
            <a:spAutoFit/>
          </a:bodyPr>
          <a:lstStyle/>
          <a:p>
            <a:pPr algn="l"/>
            <a:r>
              <a:rPr lang="zh-CN" altLang="en-US" sz="3200" b="1" dirty="0" smtClean="0">
                <a:solidFill>
                  <a:srgbClr val="0070C0"/>
                </a:solidFill>
                <a:latin typeface="黑体" pitchFamily="49" charset="-122"/>
                <a:ea typeface="黑体" pitchFamily="49" charset="-122"/>
              </a:rPr>
              <a:t>四  </a:t>
            </a:r>
            <a:r>
              <a:rPr lang="zh-CN" altLang="en-US" sz="3200" b="1" dirty="0" smtClean="0">
                <a:solidFill>
                  <a:srgbClr val="0070C0"/>
                </a:solidFill>
                <a:latin typeface="黑体" pitchFamily="49" charset="-122"/>
                <a:ea typeface="黑体" pitchFamily="49" charset="-122"/>
              </a:rPr>
              <a:t>毒理学</a:t>
            </a:r>
            <a:r>
              <a:rPr lang="zh-CN" altLang="en-US" sz="3200" b="1" dirty="0">
                <a:solidFill>
                  <a:srgbClr val="0070C0"/>
                </a:solidFill>
                <a:latin typeface="黑体" pitchFamily="49" charset="-122"/>
                <a:ea typeface="黑体" pitchFamily="49" charset="-122"/>
              </a:rPr>
              <a:t>动物</a:t>
            </a:r>
            <a:r>
              <a:rPr lang="zh-CN" altLang="en-US" sz="3200" b="1" dirty="0" smtClean="0">
                <a:solidFill>
                  <a:srgbClr val="0070C0"/>
                </a:solidFill>
                <a:latin typeface="黑体" pitchFamily="49" charset="-122"/>
                <a:ea typeface="黑体" pitchFamily="49" charset="-122"/>
              </a:rPr>
              <a:t>试验方案设计</a:t>
            </a:r>
            <a:endParaRPr lang="zh-CN" altLang="en-US" sz="3200" b="1" dirty="0">
              <a:solidFill>
                <a:srgbClr val="0070C0"/>
              </a:solidFill>
              <a:latin typeface="黑体" pitchFamily="49" charset="-122"/>
              <a:ea typeface="黑体" pitchFamily="49" charset="-122"/>
              <a:cs typeface="+mn-cs"/>
            </a:endParaRPr>
          </a:p>
        </p:txBody>
      </p:sp>
      <p:grpSp>
        <p:nvGrpSpPr>
          <p:cNvPr id="8" name="组合 7"/>
          <p:cNvGrpSpPr/>
          <p:nvPr/>
        </p:nvGrpSpPr>
        <p:grpSpPr>
          <a:xfrm>
            <a:off x="659556" y="1562328"/>
            <a:ext cx="7798644" cy="4386952"/>
            <a:chOff x="659556" y="1562328"/>
            <a:chExt cx="7798644" cy="4386952"/>
          </a:xfrm>
        </p:grpSpPr>
        <p:sp>
          <p:nvSpPr>
            <p:cNvPr id="2" name="Rectangle 3"/>
            <p:cNvSpPr txBox="1">
              <a:spLocks noChangeArrowheads="1"/>
            </p:cNvSpPr>
            <p:nvPr/>
          </p:nvSpPr>
          <p:spPr>
            <a:xfrm>
              <a:off x="685800" y="2204864"/>
              <a:ext cx="7772400" cy="37444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2000" b="1" dirty="0" smtClean="0">
                  <a:solidFill>
                    <a:srgbClr val="00B0F0"/>
                  </a:solidFill>
                  <a:effectLst>
                    <a:outerShdw blurRad="38100" dist="38100" dir="2700000" algn="tl">
                      <a:srgbClr val="C0C0C0"/>
                    </a:outerShdw>
                  </a:effectLst>
                  <a:latin typeface="黑体" pitchFamily="49" charset="-122"/>
                  <a:ea typeface="黑体" pitchFamily="49" charset="-122"/>
                </a:rPr>
                <a:t>动物的种类</a:t>
              </a:r>
              <a:endParaRPr lang="zh-CN" altLang="en-US" sz="2000" b="1" dirty="0" smtClean="0">
                <a:solidFill>
                  <a:srgbClr val="00B0F0"/>
                </a:solidFill>
                <a:effectLst>
                  <a:outerShdw blurRad="38100" dist="38100" dir="2700000" algn="tl">
                    <a:srgbClr val="C0C0C0"/>
                  </a:outerShdw>
                </a:effectLst>
                <a:latin typeface="黑体" pitchFamily="49" charset="-122"/>
                <a:ea typeface="黑体" pitchFamily="49" charset="-122"/>
                <a:cs typeface="Arial Unicode MS" pitchFamily="34" charset="-122"/>
              </a:endParaRPr>
            </a:p>
            <a:p>
              <a:pPr marL="542925" indent="-180975">
                <a:buFontTx/>
                <a:buNone/>
              </a:pPr>
              <a:r>
                <a:rPr lang="zh-CN" altLang="en-US" sz="2000" b="1" dirty="0" smtClean="0">
                  <a:latin typeface="黑体" pitchFamily="49" charset="-122"/>
                  <a:ea typeface="黑体" pitchFamily="49" charset="-122"/>
                </a:rPr>
                <a:t>常用大鼠和犬或敏感动物。创新药一般</a:t>
              </a:r>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种以上，雌雄各半；</a:t>
              </a:r>
              <a:endParaRPr lang="en-US" altLang="zh-CN" sz="2000" b="1" dirty="0" smtClean="0">
                <a:latin typeface="黑体" pitchFamily="49" charset="-122"/>
                <a:ea typeface="黑体" pitchFamily="49" charset="-122"/>
              </a:endParaRPr>
            </a:p>
            <a:p>
              <a:pPr marL="542925" indent="-180975">
                <a:buFontTx/>
                <a:buNone/>
              </a:pPr>
              <a:r>
                <a:rPr lang="zh-CN" altLang="en-US" sz="2000" b="1" dirty="0" smtClean="0">
                  <a:latin typeface="黑体" pitchFamily="49" charset="-122"/>
                  <a:ea typeface="黑体" pitchFamily="49" charset="-122"/>
                </a:rPr>
                <a:t>生物制品多用大鼠和猴（种属特异性可特殊）</a:t>
              </a:r>
              <a:endParaRPr lang="zh-CN" altLang="en-US" sz="2000" b="1" dirty="0" smtClean="0">
                <a:latin typeface="黑体" pitchFamily="49" charset="-122"/>
                <a:ea typeface="黑体" pitchFamily="49" charset="-122"/>
                <a:cs typeface="Arial Unicode MS" pitchFamily="34" charset="-122"/>
              </a:endParaRPr>
            </a:p>
            <a:p>
              <a:r>
                <a:rPr lang="zh-CN" altLang="en-US" sz="2000" b="1" dirty="0" smtClean="0">
                  <a:solidFill>
                    <a:srgbClr val="00B0F0"/>
                  </a:solidFill>
                  <a:effectLst>
                    <a:outerShdw blurRad="38100" dist="38100" dir="2700000" algn="tl">
                      <a:srgbClr val="C0C0C0"/>
                    </a:outerShdw>
                  </a:effectLst>
                  <a:latin typeface="黑体" pitchFamily="49" charset="-122"/>
                  <a:ea typeface="黑体" pitchFamily="49" charset="-122"/>
                </a:rPr>
                <a:t>动物的年龄与数量</a:t>
              </a:r>
              <a:endParaRPr lang="zh-CN" altLang="en-US" sz="2000" b="1" dirty="0" smtClean="0">
                <a:solidFill>
                  <a:srgbClr val="00B0F0"/>
                </a:solidFill>
                <a:effectLst>
                  <a:outerShdw blurRad="38100" dist="38100" dir="2700000" algn="tl">
                    <a:srgbClr val="C0C0C0"/>
                  </a:outerShdw>
                </a:effectLst>
                <a:latin typeface="黑体" pitchFamily="49" charset="-122"/>
                <a:ea typeface="黑体" pitchFamily="49" charset="-122"/>
                <a:cs typeface="Arial Unicode MS" pitchFamily="34" charset="-122"/>
              </a:endParaRPr>
            </a:p>
            <a:p>
              <a:pPr marL="542925" indent="-180975">
                <a:buFontTx/>
                <a:buNone/>
              </a:pPr>
              <a:r>
                <a:rPr lang="zh-CN" altLang="en-US" sz="2000" b="1" dirty="0" smtClean="0">
                  <a:latin typeface="黑体" pitchFamily="49" charset="-122"/>
                  <a:ea typeface="黑体" pitchFamily="49" charset="-122"/>
                </a:rPr>
                <a:t>大鼠试验</a:t>
              </a:r>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个月内：</a:t>
              </a:r>
              <a:r>
                <a:rPr lang="en-US" altLang="zh-CN" sz="2000" b="1" dirty="0" smtClean="0">
                  <a:latin typeface="黑体" pitchFamily="49" charset="-122"/>
                  <a:ea typeface="黑体" pitchFamily="49" charset="-122"/>
                </a:rPr>
                <a:t>6-8</a:t>
              </a:r>
              <a:r>
                <a:rPr lang="zh-CN" altLang="en-US" sz="2000" b="1" dirty="0" smtClean="0">
                  <a:latin typeface="黑体" pitchFamily="49" charset="-122"/>
                  <a:ea typeface="黑体" pitchFamily="49" charset="-122"/>
                </a:rPr>
                <a:t>周龄；  多于</a:t>
              </a:r>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个月：</a:t>
              </a:r>
              <a:r>
                <a:rPr lang="en-US" altLang="zh-CN" sz="2000" b="1" dirty="0" smtClean="0">
                  <a:latin typeface="黑体" pitchFamily="49" charset="-122"/>
                  <a:ea typeface="黑体" pitchFamily="49" charset="-122"/>
                </a:rPr>
                <a:t>5-6</a:t>
              </a:r>
              <a:r>
                <a:rPr lang="zh-CN" altLang="en-US" sz="2000" b="1" dirty="0" smtClean="0">
                  <a:latin typeface="黑体" pitchFamily="49" charset="-122"/>
                  <a:ea typeface="黑体" pitchFamily="49" charset="-122"/>
                </a:rPr>
                <a:t>周龄；</a:t>
              </a:r>
            </a:p>
            <a:p>
              <a:pPr marL="542925" indent="-180975">
                <a:buFontTx/>
                <a:buNone/>
              </a:pPr>
              <a:r>
                <a:rPr lang="zh-CN" altLang="en-US" sz="2000" b="1" dirty="0" smtClean="0">
                  <a:latin typeface="黑体" pitchFamily="49" charset="-122"/>
                  <a:ea typeface="黑体" pitchFamily="49" charset="-122"/>
                </a:rPr>
                <a:t>犬：一般选用性成熟的，</a:t>
              </a:r>
              <a:r>
                <a:rPr lang="en-US" altLang="zh-CN" sz="2000" b="1" dirty="0" smtClean="0">
                  <a:latin typeface="黑体" pitchFamily="49" charset="-122"/>
                  <a:ea typeface="黑体" pitchFamily="49" charset="-122"/>
                </a:rPr>
                <a:t>6-10</a:t>
              </a:r>
              <a:r>
                <a:rPr lang="zh-CN" altLang="en-US" sz="2000" b="1" dirty="0" smtClean="0">
                  <a:latin typeface="黑体" pitchFamily="49" charset="-122"/>
                  <a:ea typeface="黑体" pitchFamily="49" charset="-122"/>
                </a:rPr>
                <a:t>月；猴：</a:t>
              </a:r>
              <a:r>
                <a:rPr lang="en-US" altLang="zh-CN" sz="2000" b="1" dirty="0" smtClean="0">
                  <a:latin typeface="黑体" pitchFamily="49" charset="-122"/>
                  <a:ea typeface="黑体" pitchFamily="49" charset="-122"/>
                </a:rPr>
                <a:t>3.5-4.5</a:t>
              </a:r>
              <a:r>
                <a:rPr lang="zh-CN" altLang="en-US" sz="2000" b="1" dirty="0" smtClean="0">
                  <a:latin typeface="黑体" pitchFamily="49" charset="-122"/>
                  <a:ea typeface="黑体" pitchFamily="49" charset="-122"/>
                </a:rPr>
                <a:t>年；</a:t>
              </a:r>
              <a:endParaRPr lang="zh-CN" altLang="en-US" sz="2000" b="1" dirty="0" smtClean="0">
                <a:latin typeface="黑体" pitchFamily="49" charset="-122"/>
                <a:ea typeface="黑体" pitchFamily="49" charset="-122"/>
                <a:cs typeface="Arial Unicode MS" pitchFamily="34" charset="-122"/>
              </a:endParaRPr>
            </a:p>
            <a:p>
              <a:pPr marL="542925" indent="-180975">
                <a:buFontTx/>
                <a:buNone/>
              </a:pPr>
              <a:r>
                <a:rPr lang="zh-CN" altLang="en-US" sz="2000" b="1" dirty="0" smtClean="0">
                  <a:latin typeface="黑体" pitchFamily="49" charset="-122"/>
                  <a:ea typeface="黑体" pitchFamily="49" charset="-122"/>
                </a:rPr>
                <a:t>根据试验周期长短确定每组动物数。</a:t>
              </a:r>
            </a:p>
            <a:p>
              <a:r>
                <a:rPr lang="zh-CN" altLang="en-US" sz="2000" b="1" dirty="0" smtClean="0">
                  <a:solidFill>
                    <a:srgbClr val="00B0F0"/>
                  </a:solidFill>
                  <a:latin typeface="黑体" pitchFamily="49" charset="-122"/>
                  <a:ea typeface="黑体" pitchFamily="49" charset="-122"/>
                </a:rPr>
                <a:t>个体选择原则</a:t>
              </a:r>
              <a:endParaRPr lang="en-US" altLang="zh-CN" sz="2000" b="1" dirty="0" smtClean="0">
                <a:latin typeface="黑体" pitchFamily="49" charset="-122"/>
                <a:ea typeface="黑体" pitchFamily="49" charset="-122"/>
              </a:endParaRPr>
            </a:p>
            <a:p>
              <a:pPr marL="542925" indent="-180975">
                <a:buFontTx/>
                <a:buNone/>
              </a:pPr>
              <a:r>
                <a:rPr lang="zh-CN" altLang="en-US" sz="2000" b="1" dirty="0" smtClean="0">
                  <a:latin typeface="黑体" pitchFamily="49" charset="-122"/>
                  <a:ea typeface="黑体" pitchFamily="49" charset="-122"/>
                </a:rPr>
                <a:t>试验结束时小动物每组动物数应满足统计学要求；</a:t>
              </a:r>
            </a:p>
            <a:p>
              <a:pPr marL="542925" indent="-180975">
                <a:buFontTx/>
                <a:buNone/>
              </a:pPr>
              <a:r>
                <a:rPr lang="zh-CN" altLang="en-US" sz="2000" b="1" dirty="0" smtClean="0">
                  <a:latin typeface="黑体" pitchFamily="49" charset="-122"/>
                  <a:ea typeface="黑体" pitchFamily="49" charset="-122"/>
                </a:rPr>
                <a:t>大动物的数应满足毒理学评价要求。</a:t>
              </a:r>
              <a:endParaRPr lang="zh-CN" altLang="en-US" sz="2000" b="1" dirty="0">
                <a:latin typeface="黑体" pitchFamily="49" charset="-122"/>
                <a:ea typeface="黑体" pitchFamily="49" charset="-122"/>
              </a:endParaRPr>
            </a:p>
          </p:txBody>
        </p:sp>
        <p:sp>
          <p:nvSpPr>
            <p:cNvPr id="7" name="矩形 6"/>
            <p:cNvSpPr/>
            <p:nvPr/>
          </p:nvSpPr>
          <p:spPr>
            <a:xfrm>
              <a:off x="659556" y="1562328"/>
              <a:ext cx="2029723"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1. </a:t>
              </a:r>
              <a:r>
                <a:rPr lang="zh-CN" altLang="en-US" sz="2600" b="1" dirty="0" smtClean="0">
                  <a:solidFill>
                    <a:srgbClr val="0070C0"/>
                  </a:solidFill>
                  <a:latin typeface="黑体" pitchFamily="49" charset="-122"/>
                  <a:ea typeface="黑体" pitchFamily="49" charset="-122"/>
                </a:rPr>
                <a:t>试验</a:t>
              </a:r>
              <a:r>
                <a:rPr lang="zh-CN" altLang="en-US" sz="2600" b="1" dirty="0">
                  <a:solidFill>
                    <a:srgbClr val="0070C0"/>
                  </a:solidFill>
                  <a:latin typeface="黑体" pitchFamily="49" charset="-122"/>
                  <a:ea typeface="黑体" pitchFamily="49" charset="-122"/>
                </a:rPr>
                <a:t>动物</a:t>
              </a:r>
            </a:p>
          </p:txBody>
        </p:sp>
      </p:grpSp>
    </p:spTree>
    <p:extLst>
      <p:ext uri="{BB962C8B-B14F-4D97-AF65-F5344CB8AC3E}">
        <p14:creationId xmlns:p14="http://schemas.microsoft.com/office/powerpoint/2010/main" xmlns="" val="3289635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60299" y="835089"/>
            <a:ext cx="7928545" cy="5400600"/>
          </a:xfrm>
          <a:prstGeom prst="rect">
            <a:avLst/>
          </a:prstGeom>
        </p:spPr>
        <p:txBody>
          <a:bodyPr vert="horz" lIns="91440" tIns="45720" rIns="91440" bIns="45720" rtlCol="0">
            <a:noAutofit/>
          </a:bodyPr>
          <a:lstStyle>
            <a:defPPr>
              <a:defRPr lang="zh-CN"/>
            </a:defPPr>
            <a:lvl1pPr marL="342900" indent="-342900">
              <a:spcBef>
                <a:spcPct val="20000"/>
              </a:spcBef>
              <a:buFont typeface="Arial" pitchFamily="34" charset="0"/>
              <a:buChar char="•"/>
              <a:defRPr sz="2000" b="1">
                <a:solidFill>
                  <a:srgbClr val="00B0F0"/>
                </a:solidFill>
                <a:effectLst>
                  <a:outerShdw blurRad="38100" dist="38100" dir="2700000" algn="tl">
                    <a:srgbClr val="C0C0C0"/>
                  </a:outerShdw>
                </a:effectLst>
                <a:latin typeface="黑体" pitchFamily="49" charset="-122"/>
                <a:ea typeface="黑体" pitchFamily="49" charset="-122"/>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nSpc>
                <a:spcPct val="150000"/>
              </a:lnSpc>
            </a:pPr>
            <a:r>
              <a:rPr lang="zh-CN" altLang="en-US" sz="2200" dirty="0">
                <a:effectLst/>
              </a:rPr>
              <a:t>给药时间与频率</a:t>
            </a:r>
          </a:p>
          <a:p>
            <a:pPr marL="0" indent="361950">
              <a:lnSpc>
                <a:spcPct val="150000"/>
              </a:lnSpc>
              <a:buNone/>
            </a:pPr>
            <a:r>
              <a:rPr lang="zh-CN" altLang="en-US" sz="2200" dirty="0" smtClean="0">
                <a:solidFill>
                  <a:schemeClr val="tx1"/>
                </a:solidFill>
                <a:effectLst/>
              </a:rPr>
              <a:t>临床</a:t>
            </a:r>
            <a:r>
              <a:rPr lang="zh-CN" altLang="en-US" sz="2200" dirty="0">
                <a:solidFill>
                  <a:schemeClr val="tx1"/>
                </a:solidFill>
                <a:effectLst/>
              </a:rPr>
              <a:t>给药周期的</a:t>
            </a:r>
            <a:r>
              <a:rPr lang="en-US" altLang="zh-CN" sz="2200" dirty="0">
                <a:solidFill>
                  <a:schemeClr val="tx1"/>
                </a:solidFill>
                <a:effectLst/>
              </a:rPr>
              <a:t>3-4</a:t>
            </a:r>
            <a:r>
              <a:rPr lang="zh-CN" altLang="en-US" sz="2200" dirty="0" smtClean="0">
                <a:solidFill>
                  <a:schemeClr val="tx1"/>
                </a:solidFill>
                <a:effectLst/>
              </a:rPr>
              <a:t>倍；反复</a:t>
            </a:r>
            <a:r>
              <a:rPr lang="zh-CN" altLang="en-US" sz="2200" dirty="0">
                <a:solidFill>
                  <a:schemeClr val="tx1"/>
                </a:solidFill>
                <a:effectLst/>
              </a:rPr>
              <a:t>、长期或植入的</a:t>
            </a:r>
            <a:r>
              <a:rPr lang="zh-CN" altLang="en-US" sz="2200" dirty="0" smtClean="0">
                <a:solidFill>
                  <a:schemeClr val="tx1"/>
                </a:solidFill>
                <a:effectLst/>
              </a:rPr>
              <a:t>药；</a:t>
            </a:r>
            <a:endParaRPr lang="zh-CN" altLang="en-US" sz="2200" dirty="0">
              <a:solidFill>
                <a:schemeClr val="tx1"/>
              </a:solidFill>
              <a:effectLst/>
            </a:endParaRPr>
          </a:p>
          <a:p>
            <a:pPr marL="0" indent="361950">
              <a:lnSpc>
                <a:spcPct val="150000"/>
              </a:lnSpc>
              <a:buNone/>
            </a:pPr>
            <a:r>
              <a:rPr lang="zh-CN" altLang="en-US" sz="2200" dirty="0" smtClean="0">
                <a:solidFill>
                  <a:schemeClr val="tx1"/>
                </a:solidFill>
                <a:effectLst/>
              </a:rPr>
              <a:t>保证</a:t>
            </a:r>
            <a:r>
              <a:rPr lang="zh-CN" altLang="en-US" sz="2200" dirty="0">
                <a:solidFill>
                  <a:schemeClr val="tx1"/>
                </a:solidFill>
                <a:effectLst/>
              </a:rPr>
              <a:t>动物摄入量的</a:t>
            </a:r>
            <a:r>
              <a:rPr lang="zh-CN" altLang="en-US" sz="2200" dirty="0" smtClean="0">
                <a:solidFill>
                  <a:schemeClr val="tx1"/>
                </a:solidFill>
                <a:effectLst/>
              </a:rPr>
              <a:t>准确性；如</a:t>
            </a:r>
            <a:r>
              <a:rPr lang="zh-CN" altLang="en-US" sz="2200" dirty="0">
                <a:solidFill>
                  <a:schemeClr val="tx1"/>
                </a:solidFill>
                <a:effectLst/>
              </a:rPr>
              <a:t>给药体积大</a:t>
            </a:r>
            <a:r>
              <a:rPr lang="zh-CN" altLang="en-US" sz="2200" dirty="0" smtClean="0">
                <a:solidFill>
                  <a:schemeClr val="tx1"/>
                </a:solidFill>
                <a:effectLst/>
              </a:rPr>
              <a:t>，分成</a:t>
            </a:r>
            <a:r>
              <a:rPr lang="en-US" altLang="zh-CN" sz="2200" dirty="0" smtClean="0">
                <a:solidFill>
                  <a:schemeClr val="tx1"/>
                </a:solidFill>
                <a:effectLst/>
              </a:rPr>
              <a:t>2</a:t>
            </a:r>
            <a:r>
              <a:rPr lang="zh-CN" altLang="en-US" sz="2200" dirty="0">
                <a:solidFill>
                  <a:schemeClr val="tx1"/>
                </a:solidFill>
                <a:effectLst/>
              </a:rPr>
              <a:t>次</a:t>
            </a:r>
            <a:r>
              <a:rPr lang="en-US" altLang="zh-CN" sz="2200" dirty="0">
                <a:solidFill>
                  <a:schemeClr val="tx1"/>
                </a:solidFill>
                <a:effectLst/>
              </a:rPr>
              <a:t>/</a:t>
            </a:r>
            <a:r>
              <a:rPr lang="zh-CN" altLang="en-US" sz="2200" dirty="0" smtClean="0">
                <a:solidFill>
                  <a:schemeClr val="tx1"/>
                </a:solidFill>
                <a:effectLst/>
              </a:rPr>
              <a:t>日；</a:t>
            </a:r>
            <a:endParaRPr lang="zh-CN" altLang="en-US" sz="2200" dirty="0">
              <a:solidFill>
                <a:schemeClr val="tx1"/>
              </a:solidFill>
              <a:effectLst/>
            </a:endParaRPr>
          </a:p>
          <a:p>
            <a:pPr marL="0" indent="361950">
              <a:lnSpc>
                <a:spcPct val="150000"/>
              </a:lnSpc>
              <a:buNone/>
            </a:pPr>
            <a:r>
              <a:rPr lang="zh-CN" altLang="en-US" sz="2200" dirty="0" smtClean="0">
                <a:solidFill>
                  <a:schemeClr val="tx1"/>
                </a:solidFill>
                <a:effectLst/>
              </a:rPr>
              <a:t>不</a:t>
            </a:r>
            <a:r>
              <a:rPr lang="zh-CN" altLang="en-US" sz="2200" dirty="0">
                <a:solidFill>
                  <a:schemeClr val="tx1"/>
                </a:solidFill>
                <a:effectLst/>
              </a:rPr>
              <a:t>提倡采用掺食给药，除非有稳定性、均一</a:t>
            </a:r>
            <a:r>
              <a:rPr lang="zh-CN" altLang="en-US" sz="2200" dirty="0" smtClean="0">
                <a:solidFill>
                  <a:schemeClr val="tx1"/>
                </a:solidFill>
                <a:effectLst/>
              </a:rPr>
              <a:t>性。</a:t>
            </a:r>
            <a:endParaRPr lang="en-US" altLang="zh-CN" sz="2200" dirty="0" smtClean="0">
              <a:solidFill>
                <a:schemeClr val="tx1"/>
              </a:solidFill>
              <a:effectLst/>
            </a:endParaRPr>
          </a:p>
          <a:p>
            <a:pPr>
              <a:lnSpc>
                <a:spcPct val="150000"/>
              </a:lnSpc>
            </a:pPr>
            <a:r>
              <a:rPr lang="zh-CN" altLang="en-US" sz="2200" dirty="0">
                <a:effectLst/>
              </a:rPr>
              <a:t>给药途经</a:t>
            </a:r>
          </a:p>
          <a:p>
            <a:pPr marL="0" indent="0">
              <a:lnSpc>
                <a:spcPct val="150000"/>
              </a:lnSpc>
              <a:buNone/>
            </a:pPr>
            <a:r>
              <a:rPr lang="zh-CN" altLang="en-US" sz="2200" dirty="0">
                <a:solidFill>
                  <a:schemeClr val="tx1"/>
                </a:solidFill>
                <a:effectLst/>
              </a:rPr>
              <a:t>   拟订的临床</a:t>
            </a:r>
            <a:r>
              <a:rPr lang="zh-CN" altLang="en-US" sz="2200" dirty="0" smtClean="0">
                <a:solidFill>
                  <a:schemeClr val="tx1"/>
                </a:solidFill>
                <a:effectLst/>
              </a:rPr>
              <a:t>给药途径；</a:t>
            </a:r>
            <a:endParaRPr lang="zh-CN" altLang="en-US" sz="2200" dirty="0">
              <a:solidFill>
                <a:schemeClr val="tx1"/>
              </a:solidFill>
              <a:effectLst/>
            </a:endParaRPr>
          </a:p>
          <a:p>
            <a:pPr marL="0" indent="0">
              <a:lnSpc>
                <a:spcPct val="150000"/>
              </a:lnSpc>
              <a:buNone/>
            </a:pPr>
            <a:r>
              <a:rPr lang="zh-CN" altLang="en-US" sz="2200" dirty="0">
                <a:solidFill>
                  <a:schemeClr val="tx1"/>
                </a:solidFill>
                <a:effectLst/>
              </a:rPr>
              <a:t>   替代</a:t>
            </a:r>
            <a:r>
              <a:rPr lang="zh-CN" altLang="en-US" sz="2200" dirty="0" smtClean="0">
                <a:solidFill>
                  <a:schemeClr val="tx1"/>
                </a:solidFill>
                <a:effectLst/>
              </a:rPr>
              <a:t>途径。</a:t>
            </a:r>
            <a:endParaRPr lang="zh-CN" altLang="en-US" sz="2200" dirty="0">
              <a:solidFill>
                <a:schemeClr val="tx1"/>
              </a:solidFill>
              <a:effectLst/>
            </a:endParaRPr>
          </a:p>
          <a:p>
            <a:pPr>
              <a:lnSpc>
                <a:spcPct val="150000"/>
              </a:lnSpc>
            </a:pPr>
            <a:r>
              <a:rPr lang="zh-CN" altLang="en-US" sz="2200" dirty="0">
                <a:effectLst/>
              </a:rPr>
              <a:t>给药剂量与容积</a:t>
            </a:r>
          </a:p>
          <a:p>
            <a:pPr marL="0" indent="361950">
              <a:lnSpc>
                <a:spcPct val="150000"/>
              </a:lnSpc>
              <a:buNone/>
            </a:pPr>
            <a:r>
              <a:rPr lang="zh-CN" altLang="en-US" sz="2200" dirty="0" smtClean="0">
                <a:solidFill>
                  <a:schemeClr val="tx1"/>
                </a:solidFill>
                <a:effectLst/>
              </a:rPr>
              <a:t>给</a:t>
            </a:r>
            <a:r>
              <a:rPr lang="zh-CN" altLang="en-US" sz="2200" dirty="0">
                <a:solidFill>
                  <a:schemeClr val="tx1"/>
                </a:solidFill>
                <a:effectLst/>
              </a:rPr>
              <a:t>药剂</a:t>
            </a:r>
            <a:r>
              <a:rPr lang="zh-CN" altLang="en-US" sz="2200" dirty="0" smtClean="0">
                <a:solidFill>
                  <a:schemeClr val="tx1"/>
                </a:solidFill>
                <a:effectLst/>
              </a:rPr>
              <a:t>量根据</a:t>
            </a:r>
            <a:r>
              <a:rPr lang="zh-CN" altLang="en-US" sz="2200" dirty="0">
                <a:solidFill>
                  <a:schemeClr val="tx1"/>
                </a:solidFill>
                <a:effectLst/>
              </a:rPr>
              <a:t>不同毒性的试验</a:t>
            </a:r>
            <a:r>
              <a:rPr lang="zh-CN" altLang="en-US" sz="2200" dirty="0" smtClean="0">
                <a:solidFill>
                  <a:schemeClr val="tx1"/>
                </a:solidFill>
                <a:effectLst/>
              </a:rPr>
              <a:t>要求，根据</a:t>
            </a:r>
            <a:r>
              <a:rPr lang="zh-CN" altLang="en-US" sz="2200" dirty="0">
                <a:solidFill>
                  <a:schemeClr val="tx1"/>
                </a:solidFill>
                <a:effectLst/>
              </a:rPr>
              <a:t>动物体重增长</a:t>
            </a:r>
            <a:r>
              <a:rPr lang="zh-CN" altLang="en-US" sz="2200" dirty="0" smtClean="0">
                <a:solidFill>
                  <a:schemeClr val="tx1"/>
                </a:solidFill>
                <a:effectLst/>
              </a:rPr>
              <a:t>调整。</a:t>
            </a:r>
            <a:endParaRPr lang="zh-CN" altLang="en-US" sz="2200" dirty="0">
              <a:solidFill>
                <a:schemeClr val="tx1"/>
              </a:solidFill>
              <a:effectLst/>
            </a:endParaRPr>
          </a:p>
        </p:txBody>
      </p:sp>
      <p:sp>
        <p:nvSpPr>
          <p:cNvPr id="4" name="矩形 3"/>
          <p:cNvSpPr/>
          <p:nvPr/>
        </p:nvSpPr>
        <p:spPr>
          <a:xfrm>
            <a:off x="685800" y="337660"/>
            <a:ext cx="2198038"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2.  </a:t>
            </a:r>
            <a:r>
              <a:rPr lang="zh-CN" altLang="en-US" sz="2600" b="1" dirty="0" smtClean="0">
                <a:solidFill>
                  <a:srgbClr val="0070C0"/>
                </a:solidFill>
                <a:latin typeface="黑体" pitchFamily="49" charset="-122"/>
                <a:ea typeface="黑体" pitchFamily="49" charset="-122"/>
              </a:rPr>
              <a:t>给药方案</a:t>
            </a:r>
            <a:endParaRPr lang="zh-CN" altLang="en-US" sz="2600" b="1" dirty="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289635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6310" y="1048197"/>
            <a:ext cx="7772400" cy="4973091"/>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60000"/>
              </a:lnSpc>
            </a:pPr>
            <a:r>
              <a:rPr lang="zh-CN" altLang="en-US" sz="2400" b="1" dirty="0" smtClean="0">
                <a:solidFill>
                  <a:srgbClr val="00B0F0"/>
                </a:solidFill>
                <a:latin typeface="黑体" pitchFamily="49" charset="-122"/>
                <a:ea typeface="黑体" pitchFamily="49" charset="-122"/>
              </a:rPr>
              <a:t>对照组的设置</a:t>
            </a:r>
            <a:endParaRPr lang="zh-CN" altLang="en-US" sz="2400" b="1" dirty="0" smtClean="0">
              <a:solidFill>
                <a:srgbClr val="00B0F0"/>
              </a:solidFill>
              <a:latin typeface="黑体" pitchFamily="49" charset="-122"/>
              <a:ea typeface="黑体" pitchFamily="49" charset="-122"/>
              <a:cs typeface="Arial Unicode MS" pitchFamily="34" charset="-122"/>
            </a:endParaRPr>
          </a:p>
          <a:p>
            <a:pPr indent="19050" algn="just">
              <a:lnSpc>
                <a:spcPct val="160000"/>
              </a:lnSpc>
              <a:buFontTx/>
              <a:buNone/>
            </a:pPr>
            <a:r>
              <a:rPr lang="zh-CN" altLang="en-US" sz="2400" b="1" dirty="0" smtClean="0">
                <a:latin typeface="黑体" pitchFamily="49" charset="-122"/>
                <a:ea typeface="黑体" pitchFamily="49" charset="-122"/>
              </a:rPr>
              <a:t>通常给药组和对照组的动物数应基本相等；</a:t>
            </a:r>
          </a:p>
          <a:p>
            <a:pPr indent="19050" algn="just">
              <a:lnSpc>
                <a:spcPct val="160000"/>
              </a:lnSpc>
              <a:buFontTx/>
              <a:buNone/>
            </a:pPr>
            <a:r>
              <a:rPr lang="zh-CN" altLang="en-US" sz="2400" b="1" dirty="0" smtClean="0">
                <a:latin typeface="黑体" pitchFamily="49" charset="-122"/>
                <a:ea typeface="黑体" pitchFamily="49" charset="-122"/>
              </a:rPr>
              <a:t>阴性对照组、溶媒对照组、假手术对照组。</a:t>
            </a:r>
          </a:p>
          <a:p>
            <a:pPr algn="just">
              <a:lnSpc>
                <a:spcPct val="160000"/>
              </a:lnSpc>
            </a:pPr>
            <a:r>
              <a:rPr lang="zh-CN" altLang="en-US" sz="2400" b="1" dirty="0" smtClean="0">
                <a:solidFill>
                  <a:srgbClr val="00B0F0"/>
                </a:solidFill>
                <a:latin typeface="黑体" pitchFamily="49" charset="-122"/>
                <a:ea typeface="黑体" pitchFamily="49" charset="-122"/>
              </a:rPr>
              <a:t>观察指标 </a:t>
            </a:r>
            <a:endParaRPr lang="zh-CN" altLang="en-US" sz="2400" b="1" dirty="0" smtClean="0">
              <a:solidFill>
                <a:srgbClr val="00B0F0"/>
              </a:solidFill>
              <a:latin typeface="黑体" pitchFamily="49" charset="-122"/>
              <a:ea typeface="黑体" pitchFamily="49" charset="-122"/>
              <a:cs typeface="Arial Unicode MS" pitchFamily="34" charset="-122"/>
            </a:endParaRPr>
          </a:p>
          <a:p>
            <a:pPr indent="19050" algn="just">
              <a:lnSpc>
                <a:spcPct val="160000"/>
              </a:lnSpc>
              <a:buFontTx/>
              <a:buNone/>
            </a:pPr>
            <a:r>
              <a:rPr lang="zh-CN" altLang="en-US" sz="2400" b="1" dirty="0" smtClean="0">
                <a:latin typeface="黑体" pitchFamily="49" charset="-122"/>
                <a:ea typeface="黑体" pitchFamily="49" charset="-122"/>
              </a:rPr>
              <a:t>一般体征、饮食、体重变化；血尿常规、血液及血液生化指标、心电图，脏器</a:t>
            </a:r>
            <a:r>
              <a:rPr lang="en-US" altLang="zh-CN" sz="2400" b="1" dirty="0" smtClean="0">
                <a:latin typeface="黑体" pitchFamily="49" charset="-122"/>
                <a:ea typeface="黑体" pitchFamily="49" charset="-122"/>
              </a:rPr>
              <a:t>/</a:t>
            </a:r>
            <a:r>
              <a:rPr lang="zh-CN" altLang="en-US" sz="2400" b="1" dirty="0" smtClean="0">
                <a:latin typeface="黑体" pitchFamily="49" charset="-122"/>
                <a:ea typeface="黑体" pitchFamily="49" charset="-122"/>
              </a:rPr>
              <a:t>体重系数、重要组织器官的肉眼和病理组织学观察、死亡情况。应记录毒性症状出现、减轻或消失的时间。</a:t>
            </a:r>
            <a:endParaRPr lang="en-US" altLang="zh-CN" sz="2400" b="1" dirty="0" smtClean="0">
              <a:latin typeface="黑体" pitchFamily="49" charset="-122"/>
              <a:ea typeface="黑体" pitchFamily="49" charset="-122"/>
            </a:endParaRPr>
          </a:p>
          <a:p>
            <a:pPr indent="19050" algn="just">
              <a:lnSpc>
                <a:spcPct val="160000"/>
              </a:lnSpc>
              <a:buFontTx/>
              <a:buNone/>
            </a:pPr>
            <a:r>
              <a:rPr lang="zh-CN" altLang="en-US" sz="2400" b="1" dirty="0" smtClean="0">
                <a:latin typeface="黑体" pitchFamily="49" charset="-122"/>
                <a:ea typeface="黑体" pitchFamily="49" charset="-122"/>
              </a:rPr>
              <a:t>如发现异常可适当增加检查次数。</a:t>
            </a:r>
            <a:endParaRPr lang="zh-CN" altLang="en-US" sz="2400" b="1" dirty="0">
              <a:latin typeface="黑体" pitchFamily="49" charset="-122"/>
              <a:ea typeface="黑体" pitchFamily="49" charset="-122"/>
            </a:endParaRPr>
          </a:p>
        </p:txBody>
      </p:sp>
      <p:sp>
        <p:nvSpPr>
          <p:cNvPr id="4" name="矩形 3"/>
          <p:cNvSpPr/>
          <p:nvPr/>
        </p:nvSpPr>
        <p:spPr>
          <a:xfrm>
            <a:off x="685800" y="337660"/>
            <a:ext cx="2198038" cy="492443"/>
          </a:xfrm>
          <a:prstGeom prst="rect">
            <a:avLst/>
          </a:prstGeom>
        </p:spPr>
        <p:txBody>
          <a:bodyPr wrap="none">
            <a:spAutoFit/>
          </a:bodyPr>
          <a:lstStyle/>
          <a:p>
            <a:pPr lvl="0"/>
            <a:r>
              <a:rPr lang="en-US" altLang="zh-CN" sz="2600" b="1" dirty="0" smtClean="0">
                <a:solidFill>
                  <a:srgbClr val="0070C0"/>
                </a:solidFill>
                <a:latin typeface="黑体" pitchFamily="49" charset="-122"/>
                <a:ea typeface="黑体" pitchFamily="49" charset="-122"/>
              </a:rPr>
              <a:t>3.  </a:t>
            </a:r>
            <a:r>
              <a:rPr lang="zh-CN" altLang="en-US" sz="2600" b="1" dirty="0" smtClean="0">
                <a:solidFill>
                  <a:srgbClr val="0070C0"/>
                </a:solidFill>
                <a:latin typeface="黑体" pitchFamily="49" charset="-122"/>
                <a:ea typeface="黑体" pitchFamily="49" charset="-122"/>
              </a:rPr>
              <a:t>分组设置</a:t>
            </a:r>
            <a:endParaRPr lang="zh-CN" altLang="en-US" sz="2600" b="1" dirty="0">
              <a:solidFill>
                <a:srgbClr val="0070C0"/>
              </a:solidFill>
              <a:latin typeface="黑体" pitchFamily="49" charset="-122"/>
              <a:ea typeface="黑体" pitchFamily="49" charset="-122"/>
            </a:endParaRPr>
          </a:p>
        </p:txBody>
      </p:sp>
    </p:spTree>
    <p:extLst>
      <p:ext uri="{BB962C8B-B14F-4D97-AF65-F5344CB8AC3E}">
        <p14:creationId xmlns:p14="http://schemas.microsoft.com/office/powerpoint/2010/main" xmlns="" val="328963511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1314</Words>
  <Application>Microsoft Office PowerPoint</Application>
  <PresentationFormat>全屏显示(4:3)</PresentationFormat>
  <Paragraphs>109</Paragraphs>
  <Slides>13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13</vt:i4>
      </vt:variant>
    </vt:vector>
  </HeadingPairs>
  <TitlesOfParts>
    <vt:vector size="15" baseType="lpstr">
      <vt:lpstr>Office 主题</vt:lpstr>
      <vt:lpstr>幻灯片</vt:lpstr>
      <vt:lpstr>幻灯片 1</vt:lpstr>
      <vt:lpstr>幻灯片 2</vt:lpstr>
      <vt:lpstr>幻灯片 3</vt:lpstr>
      <vt:lpstr>幻灯片 4</vt:lpstr>
      <vt:lpstr>幻灯片 5</vt:lpstr>
      <vt:lpstr>幻灯片 6</vt:lpstr>
      <vt:lpstr>四  毒理学动物试验方案设计</vt:lpstr>
      <vt:lpstr>幻灯片 8</vt:lpstr>
      <vt:lpstr>幻灯片 9</vt:lpstr>
      <vt:lpstr>幻灯片 10</vt:lpstr>
      <vt:lpstr>幻灯片 11</vt:lpstr>
      <vt:lpstr>幻灯片 12</vt:lpstr>
      <vt:lpstr>幻灯片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wxzh</dc:creator>
  <cp:lastModifiedBy>Administrator</cp:lastModifiedBy>
  <cp:revision>29</cp:revision>
  <dcterms:created xsi:type="dcterms:W3CDTF">2015-12-27T08:25:12Z</dcterms:created>
  <dcterms:modified xsi:type="dcterms:W3CDTF">2016-01-02T12:03:46Z</dcterms:modified>
</cp:coreProperties>
</file>