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11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5F041-C8E2-4B77-B3F2-0C73870AE7E9}" type="datetimeFigureOut">
              <a:rPr lang="zh-CN" altLang="en-US" smtClean="0"/>
              <a:pPr/>
              <a:t>2015/12/13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AB198-0222-4B96-80DE-29DF6C70F1D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advClick="0" advTm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5F041-C8E2-4B77-B3F2-0C73870AE7E9}" type="datetimeFigureOut">
              <a:rPr lang="zh-CN" altLang="en-US" smtClean="0"/>
              <a:pPr/>
              <a:t>2015/12/13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AB198-0222-4B96-80DE-29DF6C70F1D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advClick="0" advTm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5F041-C8E2-4B77-B3F2-0C73870AE7E9}" type="datetimeFigureOut">
              <a:rPr lang="zh-CN" altLang="en-US" smtClean="0"/>
              <a:pPr/>
              <a:t>2015/12/13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AB198-0222-4B96-80DE-29DF6C70F1D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advClick="0" advTm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5F041-C8E2-4B77-B3F2-0C73870AE7E9}" type="datetimeFigureOut">
              <a:rPr lang="zh-CN" altLang="en-US" smtClean="0"/>
              <a:pPr/>
              <a:t>2015/12/13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AB198-0222-4B96-80DE-29DF6C70F1D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advClick="0" advTm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5F041-C8E2-4B77-B3F2-0C73870AE7E9}" type="datetimeFigureOut">
              <a:rPr lang="zh-CN" altLang="en-US" smtClean="0"/>
              <a:pPr/>
              <a:t>2015/12/13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AB198-0222-4B96-80DE-29DF6C70F1D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advClick="0" advTm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5F041-C8E2-4B77-B3F2-0C73870AE7E9}" type="datetimeFigureOut">
              <a:rPr lang="zh-CN" altLang="en-US" smtClean="0"/>
              <a:pPr/>
              <a:t>2015/12/13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AB198-0222-4B96-80DE-29DF6C70F1D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advClick="0" advTm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5F041-C8E2-4B77-B3F2-0C73870AE7E9}" type="datetimeFigureOut">
              <a:rPr lang="zh-CN" altLang="en-US" smtClean="0"/>
              <a:pPr/>
              <a:t>2015/12/13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AB198-0222-4B96-80DE-29DF6C70F1D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advClick="0" advTm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5F041-C8E2-4B77-B3F2-0C73870AE7E9}" type="datetimeFigureOut">
              <a:rPr lang="zh-CN" altLang="en-US" smtClean="0"/>
              <a:pPr/>
              <a:t>2015/12/13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AB198-0222-4B96-80DE-29DF6C70F1D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advClick="0" advTm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5F041-C8E2-4B77-B3F2-0C73870AE7E9}" type="datetimeFigureOut">
              <a:rPr lang="zh-CN" altLang="en-US" smtClean="0"/>
              <a:pPr/>
              <a:t>2015/12/13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AB198-0222-4B96-80DE-29DF6C70F1D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advClick="0" advTm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5F041-C8E2-4B77-B3F2-0C73870AE7E9}" type="datetimeFigureOut">
              <a:rPr lang="zh-CN" altLang="en-US" smtClean="0"/>
              <a:pPr/>
              <a:t>2015/12/13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AB198-0222-4B96-80DE-29DF6C70F1D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advClick="0" advTm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5F041-C8E2-4B77-B3F2-0C73870AE7E9}" type="datetimeFigureOut">
              <a:rPr lang="zh-CN" altLang="en-US" smtClean="0"/>
              <a:pPr/>
              <a:t>2015/12/13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AB198-0222-4B96-80DE-29DF6C70F1D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advClick="0" advTm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A5F041-C8E2-4B77-B3F2-0C73870AE7E9}" type="datetimeFigureOut">
              <a:rPr lang="zh-CN" altLang="en-US" smtClean="0"/>
              <a:pPr/>
              <a:t>2015/12/13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4AB198-0222-4B96-80DE-29DF6C70F1D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E:\&#37247;&#36896;&#25216;&#26415;&#36215;&#28304;&#21450;&#21457;&#23637;20151212\&#35299;&#35828;&#35789;\1.mp3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37247;&#36896;&#25216;&#26415;&#36215;&#28304;&#21450;&#21457;&#23637;20151212\&#35299;&#35828;&#35789;\2.mp3" TargetMode="Externa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13" Type="http://schemas.openxmlformats.org/officeDocument/2006/relationships/image" Target="../media/image21.pn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12" Type="http://schemas.openxmlformats.org/officeDocument/2006/relationships/image" Target="../media/image20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37247;&#36896;&#25216;&#26415;&#36215;&#28304;&#21450;&#21457;&#23637;20151212\&#35299;&#35828;&#35789;\3.mp3" TargetMode="External"/><Relationship Id="rId6" Type="http://schemas.openxmlformats.org/officeDocument/2006/relationships/image" Target="../media/image14.jpeg"/><Relationship Id="rId11" Type="http://schemas.openxmlformats.org/officeDocument/2006/relationships/image" Target="../media/image19.gif"/><Relationship Id="rId5" Type="http://schemas.openxmlformats.org/officeDocument/2006/relationships/image" Target="../media/image13.jpeg"/><Relationship Id="rId10" Type="http://schemas.openxmlformats.org/officeDocument/2006/relationships/image" Target="../media/image18.gif"/><Relationship Id="rId4" Type="http://schemas.openxmlformats.org/officeDocument/2006/relationships/image" Target="../media/image12.png"/><Relationship Id="rId9" Type="http://schemas.openxmlformats.org/officeDocument/2006/relationships/image" Target="../media/image17.gi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12" Type="http://schemas.openxmlformats.org/officeDocument/2006/relationships/image" Target="../media/image31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37247;&#36896;&#25216;&#26415;&#36215;&#28304;&#21450;&#21457;&#23637;20151212\&#35299;&#35828;&#35789;\4.mp3" TargetMode="External"/><Relationship Id="rId6" Type="http://schemas.openxmlformats.org/officeDocument/2006/relationships/image" Target="../media/image25.jpeg"/><Relationship Id="rId11" Type="http://schemas.openxmlformats.org/officeDocument/2006/relationships/image" Target="../media/image30.jpeg"/><Relationship Id="rId5" Type="http://schemas.openxmlformats.org/officeDocument/2006/relationships/image" Target="../media/image24.jpeg"/><Relationship Id="rId10" Type="http://schemas.openxmlformats.org/officeDocument/2006/relationships/image" Target="../media/image29.jpeg"/><Relationship Id="rId4" Type="http://schemas.openxmlformats.org/officeDocument/2006/relationships/image" Target="../media/image23.jpeg"/><Relationship Id="rId9" Type="http://schemas.openxmlformats.org/officeDocument/2006/relationships/image" Target="../media/image2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37247;&#36896;&#25216;&#26415;&#36215;&#28304;&#21450;&#21457;&#23637;20151212\&#35299;&#35828;&#35789;\5.mp3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37247;&#36896;&#25216;&#26415;&#36215;&#28304;&#21450;&#21457;&#23637;20151212\&#35299;&#35828;&#35789;\6.mp3" TargetMode="External"/><Relationship Id="rId6" Type="http://schemas.openxmlformats.org/officeDocument/2006/relationships/image" Target="../media/image36.pn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37247;&#36896;&#25216;&#26415;&#36215;&#28304;&#21450;&#21457;&#23637;20151212\&#35299;&#35828;&#35789;\7.mp3" TargetMode="External"/><Relationship Id="rId6" Type="http://schemas.openxmlformats.org/officeDocument/2006/relationships/image" Target="../media/image40.jpeg"/><Relationship Id="rId11" Type="http://schemas.openxmlformats.org/officeDocument/2006/relationships/image" Target="../media/image45.png"/><Relationship Id="rId5" Type="http://schemas.openxmlformats.org/officeDocument/2006/relationships/image" Target="../media/image39.jpeg"/><Relationship Id="rId10" Type="http://schemas.openxmlformats.org/officeDocument/2006/relationships/image" Target="../media/image44.jpeg"/><Relationship Id="rId4" Type="http://schemas.openxmlformats.org/officeDocument/2006/relationships/image" Target="../media/image38.jpeg"/><Relationship Id="rId9" Type="http://schemas.openxmlformats.org/officeDocument/2006/relationships/image" Target="../media/image43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13" Type="http://schemas.openxmlformats.org/officeDocument/2006/relationships/image" Target="../media/image56.jpeg"/><Relationship Id="rId3" Type="http://schemas.openxmlformats.org/officeDocument/2006/relationships/image" Target="../media/image46.jpeg"/><Relationship Id="rId7" Type="http://schemas.openxmlformats.org/officeDocument/2006/relationships/image" Target="../media/image50.jpeg"/><Relationship Id="rId12" Type="http://schemas.openxmlformats.org/officeDocument/2006/relationships/image" Target="../media/image55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37247;&#36896;&#25216;&#26415;&#36215;&#28304;&#21450;&#21457;&#23637;20151212\&#35299;&#35828;&#35789;\8.mp3" TargetMode="External"/><Relationship Id="rId6" Type="http://schemas.openxmlformats.org/officeDocument/2006/relationships/image" Target="../media/image49.jpeg"/><Relationship Id="rId11" Type="http://schemas.openxmlformats.org/officeDocument/2006/relationships/image" Target="../media/image54.jpeg"/><Relationship Id="rId5" Type="http://schemas.openxmlformats.org/officeDocument/2006/relationships/image" Target="../media/image48.jpeg"/><Relationship Id="rId10" Type="http://schemas.openxmlformats.org/officeDocument/2006/relationships/image" Target="../media/image53.jpeg"/><Relationship Id="rId4" Type="http://schemas.openxmlformats.org/officeDocument/2006/relationships/image" Target="../media/image47.jpeg"/><Relationship Id="rId9" Type="http://schemas.openxmlformats.org/officeDocument/2006/relationships/image" Target="../media/image52.jpeg"/><Relationship Id="rId14" Type="http://schemas.openxmlformats.org/officeDocument/2006/relationships/image" Target="../media/image5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55576" y="5229200"/>
            <a:ext cx="7704856" cy="965969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zh-CN" altLang="en-US" b="1" dirty="0" smtClean="0"/>
              <a:t>我国酿造技术的起源及发展</a:t>
            </a:r>
            <a:endParaRPr lang="zh-CN" altLang="en-US" b="1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4788024" y="6309320"/>
            <a:ext cx="3672408" cy="409600"/>
          </a:xfrm>
        </p:spPr>
        <p:txBody>
          <a:bodyPr>
            <a:normAutofit fontScale="92500"/>
          </a:bodyPr>
          <a:lstStyle/>
          <a:p>
            <a:r>
              <a:rPr lang="zh-CN" altLang="en-US" sz="1800" b="1" dirty="0" smtClean="0"/>
              <a:t>讲解人：齐鲁工业大学  刘新利  教授</a:t>
            </a:r>
            <a:endParaRPr lang="zh-CN" altLang="en-US" sz="1800" b="1" dirty="0"/>
          </a:p>
        </p:txBody>
      </p:sp>
      <p:pic>
        <p:nvPicPr>
          <p:cNvPr id="4" name="图片 3" descr="0bd162d9f2d3572cc0b7f81c8f13632763d0c39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332656"/>
            <a:ext cx="7719258" cy="4824536"/>
          </a:xfrm>
          <a:prstGeom prst="rect">
            <a:avLst/>
          </a:prstGeom>
        </p:spPr>
      </p:pic>
      <p:pic>
        <p:nvPicPr>
          <p:cNvPr id="5" name="图片 4" descr="自然水果酒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5576" y="2568415"/>
            <a:ext cx="3456384" cy="2545719"/>
          </a:xfrm>
          <a:prstGeom prst="rect">
            <a:avLst/>
          </a:prstGeom>
        </p:spPr>
      </p:pic>
      <p:pic>
        <p:nvPicPr>
          <p:cNvPr id="6" name="图片 5" descr="自然谷芽酒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283968" y="2564903"/>
            <a:ext cx="4172803" cy="2564535"/>
          </a:xfrm>
          <a:prstGeom prst="rect">
            <a:avLst/>
          </a:prstGeom>
        </p:spPr>
      </p:pic>
      <p:pic>
        <p:nvPicPr>
          <p:cNvPr id="8" name="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8748464" y="638132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564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" presetClass="entr" presetSubtype="4" fill="hold" nodeType="withEffect">
                                  <p:stCondLst>
                                    <p:cond delay="14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30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50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 descr="u=3244705702,3296173434&amp;fm=21&amp;gp=0.jpg"/>
          <p:cNvPicPr>
            <a:picLocks noChangeAspect="1"/>
          </p:cNvPicPr>
          <p:nvPr/>
        </p:nvPicPr>
        <p:blipFill>
          <a:blip r:embed="rId3" cstate="print"/>
          <a:srcRect b="11111"/>
          <a:stretch>
            <a:fillRect/>
          </a:stretch>
        </p:blipFill>
        <p:spPr>
          <a:xfrm>
            <a:off x="179512" y="116632"/>
            <a:ext cx="4860540" cy="2880320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99592" y="5013176"/>
            <a:ext cx="3600400" cy="38863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1800" b="1" dirty="0"/>
              <a:t>磁山遗</a:t>
            </a:r>
            <a:r>
              <a:rPr lang="zh-CN" altLang="en-US" sz="1800" b="1" dirty="0" smtClean="0"/>
              <a:t>址 贮</a:t>
            </a:r>
            <a:r>
              <a:rPr lang="zh-CN" altLang="en-US" sz="1800" b="1" dirty="0"/>
              <a:t>粮</a:t>
            </a:r>
            <a:r>
              <a:rPr lang="zh-CN" altLang="en-US" sz="1800" b="1" dirty="0" smtClean="0"/>
              <a:t>窖 </a:t>
            </a:r>
            <a:r>
              <a:rPr lang="en-US" altLang="zh-CN" sz="1800" b="1" dirty="0" smtClean="0"/>
              <a:t>5/64 </a:t>
            </a:r>
            <a:r>
              <a:rPr lang="zh-CN" altLang="en-US" sz="1800" b="1" dirty="0"/>
              <a:t>平剖面图</a:t>
            </a:r>
          </a:p>
        </p:txBody>
      </p:sp>
      <p:pic>
        <p:nvPicPr>
          <p:cNvPr id="4" name="图片 3" descr="磁山遗址贮粮窖564平剖面图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188640"/>
            <a:ext cx="4699770" cy="46085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矩形 5"/>
          <p:cNvSpPr/>
          <p:nvPr/>
        </p:nvSpPr>
        <p:spPr>
          <a:xfrm>
            <a:off x="683568" y="6381328"/>
            <a:ext cx="43476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——</a:t>
            </a:r>
            <a:r>
              <a:rPr lang="zh-CN" altLang="en-US" dirty="0" smtClean="0"/>
              <a:t>引自 包启安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史</a:t>
            </a:r>
            <a:r>
              <a:rPr lang="zh-CN" altLang="en-US" dirty="0"/>
              <a:t>前文化时期的酿</a:t>
            </a:r>
            <a:r>
              <a:rPr lang="zh-CN" altLang="en-US" dirty="0" smtClean="0"/>
              <a:t>酒</a:t>
            </a:r>
            <a:r>
              <a:rPr lang="en-US" altLang="zh-CN" dirty="0" smtClean="0"/>
              <a:t>》</a:t>
            </a:r>
            <a:endParaRPr lang="zh-CN" altLang="en-US" dirty="0"/>
          </a:p>
        </p:txBody>
      </p:sp>
      <p:grpSp>
        <p:nvGrpSpPr>
          <p:cNvPr id="8" name="组合 7"/>
          <p:cNvGrpSpPr/>
          <p:nvPr/>
        </p:nvGrpSpPr>
        <p:grpSpPr>
          <a:xfrm>
            <a:off x="251520" y="188640"/>
            <a:ext cx="4680521" cy="6201980"/>
            <a:chOff x="251520" y="116632"/>
            <a:chExt cx="4680521" cy="6201980"/>
          </a:xfrm>
        </p:grpSpPr>
        <p:sp>
          <p:nvSpPr>
            <p:cNvPr id="5" name="矩形 4"/>
            <p:cNvSpPr/>
            <p:nvPr/>
          </p:nvSpPr>
          <p:spPr>
            <a:xfrm>
              <a:off x="1187624" y="5949280"/>
              <a:ext cx="309251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/>
                <a:t>半坡遗址出土</a:t>
              </a:r>
              <a:r>
                <a:rPr lang="zh-CN" altLang="en-US" b="1" dirty="0" smtClean="0"/>
                <a:t>的</a:t>
              </a:r>
              <a:r>
                <a:rPr lang="en-US" altLang="zh-CN" b="1" dirty="0" smtClean="0"/>
                <a:t>115</a:t>
              </a:r>
              <a:r>
                <a:rPr lang="zh-CN" altLang="en-US" b="1" dirty="0" smtClean="0"/>
                <a:t>号</a:t>
              </a:r>
              <a:r>
                <a:rPr lang="zh-CN" altLang="en-US" b="1" dirty="0"/>
                <a:t>谷芽</a:t>
              </a:r>
              <a:r>
                <a:rPr lang="zh-CN" altLang="en-US" b="1" dirty="0" smtClean="0"/>
                <a:t>坑</a:t>
              </a:r>
              <a:endParaRPr lang="zh-CN" altLang="en-US" b="1" dirty="0"/>
            </a:p>
          </p:txBody>
        </p:sp>
        <p:pic>
          <p:nvPicPr>
            <p:cNvPr id="7" name="图片 6" descr="半坡遗址出土的115号灰坑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51520" y="116632"/>
              <a:ext cx="4680521" cy="5675925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905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</p:grpSp>
      <p:grpSp>
        <p:nvGrpSpPr>
          <p:cNvPr id="11" name="组合 10"/>
          <p:cNvGrpSpPr/>
          <p:nvPr/>
        </p:nvGrpSpPr>
        <p:grpSpPr>
          <a:xfrm>
            <a:off x="5148064" y="65017"/>
            <a:ext cx="3816424" cy="3301267"/>
            <a:chOff x="5148064" y="65017"/>
            <a:chExt cx="3816424" cy="3301267"/>
          </a:xfrm>
        </p:grpSpPr>
        <p:pic>
          <p:nvPicPr>
            <p:cNvPr id="9" name="图片 8" descr="谷芽.jp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148064" y="65017"/>
              <a:ext cx="3816424" cy="2859927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10" name="矩形 9"/>
            <p:cNvSpPr/>
            <p:nvPr/>
          </p:nvSpPr>
          <p:spPr>
            <a:xfrm>
              <a:off x="6228184" y="2996952"/>
              <a:ext cx="180049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b="1" dirty="0"/>
                <a:t>谷芽称为“蘖”</a:t>
              </a:r>
              <a:endParaRPr lang="zh-CN" altLang="en-US" b="1" dirty="0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148064" y="0"/>
            <a:ext cx="3867150" cy="5924550"/>
            <a:chOff x="5148064" y="0"/>
            <a:chExt cx="3867150" cy="5924550"/>
          </a:xfrm>
        </p:grpSpPr>
        <p:pic>
          <p:nvPicPr>
            <p:cNvPr id="12" name="图片 11" descr="礼记.jp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148064" y="0"/>
              <a:ext cx="3867150" cy="5924550"/>
            </a:xfrm>
            <a:prstGeom prst="rect">
              <a:avLst/>
            </a:prstGeom>
          </p:spPr>
        </p:pic>
        <p:sp>
          <p:nvSpPr>
            <p:cNvPr id="13" name="矩形 12"/>
            <p:cNvSpPr/>
            <p:nvPr/>
          </p:nvSpPr>
          <p:spPr>
            <a:xfrm>
              <a:off x="5436096" y="4221088"/>
              <a:ext cx="180049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b="1" dirty="0"/>
                <a:t>“汙尊而抔饮”</a:t>
              </a:r>
              <a:endParaRPr lang="zh-CN" altLang="en-US" b="1" dirty="0"/>
            </a:p>
          </p:txBody>
        </p:sp>
      </p:grpSp>
      <p:sp>
        <p:nvSpPr>
          <p:cNvPr id="15" name="矩形 14"/>
          <p:cNvSpPr/>
          <p:nvPr/>
        </p:nvSpPr>
        <p:spPr>
          <a:xfrm>
            <a:off x="5796136" y="5949280"/>
            <a:ext cx="27238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b="1" dirty="0"/>
              <a:t>由蘖酿制的酒称为“醴”</a:t>
            </a:r>
            <a:endParaRPr lang="zh-CN" altLang="en-US" b="1" dirty="0"/>
          </a:p>
        </p:txBody>
      </p:sp>
      <p:pic>
        <p:nvPicPr>
          <p:cNvPr id="18" name="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 cstate="print"/>
          <a:stretch>
            <a:fillRect/>
          </a:stretch>
        </p:blipFill>
        <p:spPr>
          <a:xfrm>
            <a:off x="8676456" y="638132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4262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" presetClass="entr" presetSubtype="4" fill="hold" grpId="0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24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4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贾湖遗址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5" y="116632"/>
            <a:ext cx="4457700" cy="39243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5" name="图片 14" descr="pna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7616" y="3068960"/>
            <a:ext cx="4484424" cy="252028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矩形 6"/>
          <p:cNvSpPr/>
          <p:nvPr/>
        </p:nvSpPr>
        <p:spPr>
          <a:xfrm>
            <a:off x="1403649" y="6237312"/>
            <a:ext cx="27238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b="1" dirty="0"/>
              <a:t>贾湖遗</a:t>
            </a:r>
            <a:r>
              <a:rPr lang="zh-CN" altLang="zh-CN" b="1" dirty="0" smtClean="0"/>
              <a:t>址</a:t>
            </a:r>
            <a:r>
              <a:rPr lang="zh-CN" altLang="en-US" b="1" dirty="0" smtClean="0"/>
              <a:t>（裴李岗文化）</a:t>
            </a:r>
            <a:endParaRPr lang="zh-CN" altLang="en-US" b="1" dirty="0"/>
          </a:p>
        </p:txBody>
      </p:sp>
      <p:grpSp>
        <p:nvGrpSpPr>
          <p:cNvPr id="10" name="组合 9"/>
          <p:cNvGrpSpPr/>
          <p:nvPr/>
        </p:nvGrpSpPr>
        <p:grpSpPr>
          <a:xfrm>
            <a:off x="467544" y="3068960"/>
            <a:ext cx="4464497" cy="2926109"/>
            <a:chOff x="107503" y="3068960"/>
            <a:chExt cx="4464497" cy="2926109"/>
          </a:xfrm>
        </p:grpSpPr>
        <p:pic>
          <p:nvPicPr>
            <p:cNvPr id="5" name="图片 4" descr="贾湖遗址2.jp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7503" y="3068960"/>
              <a:ext cx="4464497" cy="2926109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8" name="图片 7" descr="贾湖遗址1.jp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39552" y="4797152"/>
              <a:ext cx="1296144" cy="1174195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pic>
          <p:nvPicPr>
            <p:cNvPr id="9" name="图片 8" descr="贾湖遗址3.jp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979713" y="4797152"/>
              <a:ext cx="1800199" cy="1155787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</p:grpSp>
      <p:grpSp>
        <p:nvGrpSpPr>
          <p:cNvPr id="13" name="组合 12"/>
          <p:cNvGrpSpPr/>
          <p:nvPr/>
        </p:nvGrpSpPr>
        <p:grpSpPr>
          <a:xfrm>
            <a:off x="5364088" y="116632"/>
            <a:ext cx="2736304" cy="6408712"/>
            <a:chOff x="5652120" y="188640"/>
            <a:chExt cx="2736304" cy="6408712"/>
          </a:xfrm>
        </p:grpSpPr>
        <p:pic>
          <p:nvPicPr>
            <p:cNvPr id="11" name="图片 10" descr="酒具.jpg"/>
            <p:cNvPicPr>
              <a:picLocks noChangeAspect="1"/>
            </p:cNvPicPr>
            <p:nvPr/>
          </p:nvPicPr>
          <p:blipFill>
            <a:blip r:embed="rId8" cstate="print"/>
            <a:srcRect b="4004"/>
            <a:stretch>
              <a:fillRect/>
            </a:stretch>
          </p:blipFill>
          <p:spPr>
            <a:xfrm>
              <a:off x="5702337" y="188640"/>
              <a:ext cx="2686087" cy="5832648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12" name="矩形 11"/>
            <p:cNvSpPr/>
            <p:nvPr/>
          </p:nvSpPr>
          <p:spPr>
            <a:xfrm>
              <a:off x="5652120" y="6228020"/>
              <a:ext cx="272382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b="1" dirty="0"/>
                <a:t>用小口尖底瓮酿造谷芽酒</a:t>
              </a:r>
              <a:endParaRPr lang="zh-CN" altLang="en-US" b="1" dirty="0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8244407" y="265212"/>
            <a:ext cx="899592" cy="5252020"/>
            <a:chOff x="8244407" y="265212"/>
            <a:chExt cx="899592" cy="5252020"/>
          </a:xfrm>
        </p:grpSpPr>
        <p:pic>
          <p:nvPicPr>
            <p:cNvPr id="16" name="图片 15" descr="用小口尖底瓮 1.gif"/>
            <p:cNvPicPr>
              <a:picLocks noChangeAspect="1"/>
            </p:cNvPicPr>
            <p:nvPr/>
          </p:nvPicPr>
          <p:blipFill>
            <a:blip r:embed="rId9" cstate="print"/>
            <a:srcRect l="12200" r="18501" b="12201"/>
            <a:stretch>
              <a:fillRect/>
            </a:stretch>
          </p:blipFill>
          <p:spPr>
            <a:xfrm>
              <a:off x="8244408" y="265212"/>
              <a:ext cx="792088" cy="1003548"/>
            </a:xfrm>
            <a:prstGeom prst="rect">
              <a:avLst/>
            </a:prstGeom>
          </p:spPr>
        </p:pic>
        <p:pic>
          <p:nvPicPr>
            <p:cNvPr id="17" name="图片 16" descr="用小口尖底瓮 2.gif"/>
            <p:cNvPicPr>
              <a:picLocks noChangeAspect="1"/>
            </p:cNvPicPr>
            <p:nvPr/>
          </p:nvPicPr>
          <p:blipFill>
            <a:blip r:embed="rId10" cstate="print"/>
            <a:srcRect l="15265" t="3677" r="15265" b="12942"/>
            <a:stretch>
              <a:fillRect/>
            </a:stretch>
          </p:blipFill>
          <p:spPr>
            <a:xfrm>
              <a:off x="8244408" y="1700808"/>
              <a:ext cx="870497" cy="1152128"/>
            </a:xfrm>
            <a:prstGeom prst="rect">
              <a:avLst/>
            </a:prstGeom>
          </p:spPr>
        </p:pic>
        <p:pic>
          <p:nvPicPr>
            <p:cNvPr id="18" name="图片 17" descr="用小口尖底瓮 3.gif"/>
            <p:cNvPicPr>
              <a:picLocks noChangeAspect="1"/>
            </p:cNvPicPr>
            <p:nvPr/>
          </p:nvPicPr>
          <p:blipFill>
            <a:blip r:embed="rId11" cstate="print"/>
            <a:srcRect l="5049" r="3006" b="11089"/>
            <a:stretch>
              <a:fillRect/>
            </a:stretch>
          </p:blipFill>
          <p:spPr>
            <a:xfrm>
              <a:off x="8244407" y="3261834"/>
              <a:ext cx="899591" cy="959254"/>
            </a:xfrm>
            <a:prstGeom prst="rect">
              <a:avLst/>
            </a:prstGeom>
          </p:spPr>
        </p:pic>
        <p:pic>
          <p:nvPicPr>
            <p:cNvPr id="19" name="图片 18" descr="20140314093742-207139408.jpg"/>
            <p:cNvPicPr>
              <a:picLocks noChangeAspect="1"/>
            </p:cNvPicPr>
            <p:nvPr/>
          </p:nvPicPr>
          <p:blipFill>
            <a:blip r:embed="rId12" cstate="print">
              <a:lum bright="10000" contrast="10000"/>
            </a:blip>
            <a:srcRect l="22000" t="33445" r="37556" b="33445"/>
            <a:stretch>
              <a:fillRect/>
            </a:stretch>
          </p:blipFill>
          <p:spPr>
            <a:xfrm>
              <a:off x="8285904" y="4725144"/>
              <a:ext cx="858095" cy="792088"/>
            </a:xfrm>
            <a:prstGeom prst="rect">
              <a:avLst/>
            </a:prstGeom>
          </p:spPr>
        </p:pic>
      </p:grpSp>
      <p:pic>
        <p:nvPicPr>
          <p:cNvPr id="21" name="3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3" cstate="print"/>
          <a:stretch>
            <a:fillRect/>
          </a:stretch>
        </p:blipFill>
        <p:spPr>
          <a:xfrm>
            <a:off x="8604448" y="623731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8493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" presetClass="entr" presetSubtype="4" fill="hold" nodeType="withEffect">
                                  <p:stCondLst>
                                    <p:cond delay="30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40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50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 descr="image00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504" y="188641"/>
            <a:ext cx="4320480" cy="3100261"/>
          </a:xfrm>
          <a:prstGeom prst="rect">
            <a:avLst/>
          </a:prstGeom>
        </p:spPr>
      </p:pic>
      <p:grpSp>
        <p:nvGrpSpPr>
          <p:cNvPr id="26" name="组合 25"/>
          <p:cNvGrpSpPr/>
          <p:nvPr/>
        </p:nvGrpSpPr>
        <p:grpSpPr>
          <a:xfrm>
            <a:off x="107504" y="188639"/>
            <a:ext cx="6336704" cy="3129232"/>
            <a:chOff x="107504" y="188639"/>
            <a:chExt cx="6336704" cy="3129232"/>
          </a:xfrm>
        </p:grpSpPr>
        <p:pic>
          <p:nvPicPr>
            <p:cNvPr id="5" name="图片 4" descr="陶灶、陶釜、陶甑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923927" y="188639"/>
              <a:ext cx="2520281" cy="3110971"/>
            </a:xfrm>
            <a:prstGeom prst="rect">
              <a:avLst/>
            </a:prstGeom>
          </p:spPr>
        </p:pic>
        <p:pic>
          <p:nvPicPr>
            <p:cNvPr id="6" name="图片 5" descr="仰韶文化时期釜灶.jp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7504" y="188640"/>
              <a:ext cx="3758388" cy="3129231"/>
            </a:xfrm>
            <a:prstGeom prst="rect">
              <a:avLst/>
            </a:prstGeom>
          </p:spPr>
        </p:pic>
      </p:grpSp>
      <p:pic>
        <p:nvPicPr>
          <p:cNvPr id="13" name="图片 12" descr="贾湖文物 石磨盘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516216" y="188640"/>
            <a:ext cx="2448272" cy="1296144"/>
          </a:xfrm>
          <a:prstGeom prst="rect">
            <a:avLst/>
          </a:prstGeom>
        </p:spPr>
      </p:pic>
      <p:grpSp>
        <p:nvGrpSpPr>
          <p:cNvPr id="29" name="组合 28"/>
          <p:cNvGrpSpPr/>
          <p:nvPr/>
        </p:nvGrpSpPr>
        <p:grpSpPr>
          <a:xfrm>
            <a:off x="6516216" y="4077072"/>
            <a:ext cx="2448272" cy="2780928"/>
            <a:chOff x="6516216" y="4077072"/>
            <a:chExt cx="2448272" cy="2780928"/>
          </a:xfrm>
        </p:grpSpPr>
        <p:pic>
          <p:nvPicPr>
            <p:cNvPr id="8" name="图片 7" descr="成品酒曲.jp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516216" y="4077072"/>
              <a:ext cx="2448272" cy="2448272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7452320" y="6488668"/>
              <a:ext cx="6495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 smtClean="0"/>
                <a:t>饼曲</a:t>
              </a:r>
              <a:endParaRPr lang="zh-CN" altLang="en-US" b="1" dirty="0"/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4860032" y="1556792"/>
            <a:ext cx="4104453" cy="3249652"/>
            <a:chOff x="4860032" y="1556792"/>
            <a:chExt cx="4104453" cy="3249652"/>
          </a:xfrm>
        </p:grpSpPr>
        <p:sp>
          <p:nvSpPr>
            <p:cNvPr id="15" name="TextBox 14"/>
            <p:cNvSpPr txBox="1"/>
            <p:nvPr/>
          </p:nvSpPr>
          <p:spPr>
            <a:xfrm>
              <a:off x="7452320" y="3717032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 smtClean="0"/>
                <a:t>散曲</a:t>
              </a:r>
              <a:endParaRPr lang="zh-CN" altLang="en-US" b="1" dirty="0"/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4860032" y="1556792"/>
              <a:ext cx="4104453" cy="3249652"/>
              <a:chOff x="4860032" y="1556792"/>
              <a:chExt cx="4104453" cy="3249652"/>
            </a:xfrm>
          </p:grpSpPr>
          <p:pic>
            <p:nvPicPr>
              <p:cNvPr id="14" name="图片 13" descr="米曲霉.jpg"/>
              <p:cNvPicPr>
                <a:picLocks noChangeAspect="1"/>
              </p:cNvPicPr>
              <p:nvPr/>
            </p:nvPicPr>
            <p:blipFill>
              <a:blip r:embed="rId8" cstate="print"/>
              <a:srcRect t="9422" r="48357" b="13809"/>
              <a:stretch>
                <a:fillRect/>
              </a:stretch>
            </p:blipFill>
            <p:spPr>
              <a:xfrm rot="16200000">
                <a:off x="6641298" y="1431710"/>
                <a:ext cx="2198105" cy="2448269"/>
              </a:xfrm>
              <a:prstGeom prst="rect">
                <a:avLst/>
              </a:prstGeom>
            </p:spPr>
          </p:pic>
          <p:grpSp>
            <p:nvGrpSpPr>
              <p:cNvPr id="21" name="组合 20"/>
              <p:cNvGrpSpPr/>
              <p:nvPr/>
            </p:nvGrpSpPr>
            <p:grpSpPr>
              <a:xfrm>
                <a:off x="4860032" y="3356991"/>
                <a:ext cx="1584176" cy="1449453"/>
                <a:chOff x="4860032" y="3356991"/>
                <a:chExt cx="1584176" cy="1449453"/>
              </a:xfrm>
            </p:grpSpPr>
            <p:pic>
              <p:nvPicPr>
                <p:cNvPr id="18" name="图片 17" descr="米曲霉3.jpg"/>
                <p:cNvPicPr>
                  <a:picLocks noChangeAspect="1"/>
                </p:cNvPicPr>
                <p:nvPr/>
              </p:nvPicPr>
              <p:blipFill>
                <a:blip r:embed="rId9" cstate="print"/>
                <a:srcRect l="17241" t="9886" r="17240" b="19143"/>
                <a:stretch>
                  <a:fillRect/>
                </a:stretch>
              </p:blipFill>
              <p:spPr>
                <a:xfrm>
                  <a:off x="4860032" y="3356991"/>
                  <a:ext cx="1584176" cy="1420773"/>
                </a:xfrm>
                <a:prstGeom prst="rect">
                  <a:avLst/>
                </a:prstGeom>
              </p:spPr>
            </p:pic>
            <p:sp>
              <p:nvSpPr>
                <p:cNvPr id="20" name="TextBox 19"/>
                <p:cNvSpPr txBox="1"/>
                <p:nvPr/>
              </p:nvSpPr>
              <p:spPr>
                <a:xfrm>
                  <a:off x="4860032" y="4437112"/>
                  <a:ext cx="877163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zh-CN" altLang="en-US" b="1" dirty="0" smtClean="0"/>
                    <a:t>米曲霉</a:t>
                  </a:r>
                  <a:endParaRPr lang="zh-CN" altLang="en-US" b="1" dirty="0"/>
                </a:p>
              </p:txBody>
            </p:sp>
          </p:grpSp>
        </p:grpSp>
      </p:grpSp>
      <p:grpSp>
        <p:nvGrpSpPr>
          <p:cNvPr id="28" name="组合 27"/>
          <p:cNvGrpSpPr/>
          <p:nvPr/>
        </p:nvGrpSpPr>
        <p:grpSpPr>
          <a:xfrm>
            <a:off x="107504" y="3356993"/>
            <a:ext cx="6336704" cy="3206502"/>
            <a:chOff x="107504" y="3356993"/>
            <a:chExt cx="6336704" cy="3206502"/>
          </a:xfrm>
        </p:grpSpPr>
        <p:pic>
          <p:nvPicPr>
            <p:cNvPr id="12" name="图片 11" descr="8_110414150833_1.jpg"/>
            <p:cNvPicPr>
              <a:picLocks noChangeAspect="1"/>
            </p:cNvPicPr>
            <p:nvPr/>
          </p:nvPicPr>
          <p:blipFill>
            <a:blip r:embed="rId10" cstate="print"/>
            <a:srcRect t="8657"/>
            <a:stretch>
              <a:fillRect/>
            </a:stretch>
          </p:blipFill>
          <p:spPr>
            <a:xfrm>
              <a:off x="107504" y="3356993"/>
              <a:ext cx="4680520" cy="3206502"/>
            </a:xfrm>
            <a:prstGeom prst="rect">
              <a:avLst/>
            </a:prstGeom>
          </p:spPr>
        </p:pic>
        <p:grpSp>
          <p:nvGrpSpPr>
            <p:cNvPr id="23" name="组合 22"/>
            <p:cNvGrpSpPr/>
            <p:nvPr/>
          </p:nvGrpSpPr>
          <p:grpSpPr>
            <a:xfrm>
              <a:off x="4846965" y="4941167"/>
              <a:ext cx="1597243" cy="1593469"/>
              <a:chOff x="4846965" y="4941167"/>
              <a:chExt cx="1597243" cy="1593469"/>
            </a:xfrm>
          </p:grpSpPr>
          <p:pic>
            <p:nvPicPr>
              <p:cNvPr id="19" name="图片 18" descr="酵母菌.jpg"/>
              <p:cNvPicPr>
                <a:picLocks noChangeAspect="1"/>
              </p:cNvPicPr>
              <p:nvPr/>
            </p:nvPicPr>
            <p:blipFill>
              <a:blip r:embed="rId11" cstate="print"/>
              <a:srcRect l="9531"/>
              <a:stretch>
                <a:fillRect/>
              </a:stretch>
            </p:blipFill>
            <p:spPr>
              <a:xfrm>
                <a:off x="4860032" y="4941167"/>
                <a:ext cx="1584176" cy="1584177"/>
              </a:xfrm>
              <a:prstGeom prst="rect">
                <a:avLst/>
              </a:prstGeom>
            </p:spPr>
          </p:pic>
          <p:sp>
            <p:nvSpPr>
              <p:cNvPr id="22" name="TextBox 21"/>
              <p:cNvSpPr txBox="1"/>
              <p:nvPr/>
            </p:nvSpPr>
            <p:spPr>
              <a:xfrm>
                <a:off x="4846965" y="6165304"/>
                <a:ext cx="87716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b="1" dirty="0" smtClean="0">
                    <a:solidFill>
                      <a:schemeClr val="bg1"/>
                    </a:solidFill>
                  </a:rPr>
                  <a:t>酵母菌</a:t>
                </a:r>
                <a:endParaRPr lang="zh-CN" altLang="en-US" b="1" dirty="0">
                  <a:solidFill>
                    <a:schemeClr val="bg1"/>
                  </a:solidFill>
                </a:endParaRPr>
              </a:p>
            </p:txBody>
          </p:sp>
        </p:grpSp>
      </p:grpSp>
      <p:pic>
        <p:nvPicPr>
          <p:cNvPr id="32" name="4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2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7209" fill="hold"/>
                                        <p:tgtEl>
                                          <p:spTgt spid="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2" presetClass="entr" presetSubtype="8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" dur="5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nodeType="withEffect">
                                  <p:stCondLst>
                                    <p:cond delay="1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3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38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49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4067944" y="2132856"/>
            <a:ext cx="49536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 smtClean="0"/>
              <a:t>——</a:t>
            </a:r>
            <a:r>
              <a:rPr lang="zh-CN" altLang="en-US" sz="1600" b="1" dirty="0" smtClean="0"/>
              <a:t>“以蘖制醴”即</a:t>
            </a:r>
            <a:r>
              <a:rPr lang="zh-CN" altLang="en-US" sz="1600" b="1" dirty="0" smtClean="0"/>
              <a:t>制作</a:t>
            </a:r>
            <a:r>
              <a:rPr lang="zh-CN" altLang="en-US" sz="1600" b="1" dirty="0" smtClean="0">
                <a:solidFill>
                  <a:prstClr val="black"/>
                </a:solidFill>
              </a:rPr>
              <a:t>谷</a:t>
            </a:r>
            <a:r>
              <a:rPr lang="zh-CN" altLang="en-US" sz="1600" b="1" dirty="0" smtClean="0">
                <a:solidFill>
                  <a:prstClr val="black"/>
                </a:solidFill>
              </a:rPr>
              <a:t>芽酒</a:t>
            </a:r>
            <a:r>
              <a:rPr lang="zh-CN" altLang="en-US" sz="1600" b="1" dirty="0" smtClean="0"/>
              <a:t>，周</a:t>
            </a:r>
            <a:r>
              <a:rPr lang="zh-CN" altLang="zh-CN" sz="1600" b="1" dirty="0" smtClean="0"/>
              <a:t>《</a:t>
            </a:r>
            <a:r>
              <a:rPr lang="zh-CN" altLang="zh-CN" sz="1600" b="1" dirty="0" smtClean="0"/>
              <a:t>书经·说命篇</a:t>
            </a:r>
            <a:r>
              <a:rPr lang="zh-CN" altLang="zh-CN" sz="1600" b="1" dirty="0" smtClean="0"/>
              <a:t>》</a:t>
            </a:r>
            <a:endParaRPr lang="zh-CN" altLang="en-US" sz="1600" b="1" dirty="0" smtClean="0"/>
          </a:p>
          <a:p>
            <a:endParaRPr lang="zh-CN" altLang="en-US" sz="1600" b="1" dirty="0"/>
          </a:p>
        </p:txBody>
      </p:sp>
      <p:pic>
        <p:nvPicPr>
          <p:cNvPr id="18" name="5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748464" y="6453336"/>
            <a:ext cx="304800" cy="304800"/>
          </a:xfrm>
          <a:prstGeom prst="rect">
            <a:avLst/>
          </a:prstGeom>
        </p:spPr>
      </p:pic>
      <p:grpSp>
        <p:nvGrpSpPr>
          <p:cNvPr id="46" name="组合 45"/>
          <p:cNvGrpSpPr/>
          <p:nvPr/>
        </p:nvGrpSpPr>
        <p:grpSpPr>
          <a:xfrm>
            <a:off x="467544" y="404664"/>
            <a:ext cx="8217043" cy="1368152"/>
            <a:chOff x="467544" y="404664"/>
            <a:chExt cx="8217043" cy="1368152"/>
          </a:xfrm>
        </p:grpSpPr>
        <p:sp>
          <p:nvSpPr>
            <p:cNvPr id="11" name="TextBox 10"/>
            <p:cNvSpPr txBox="1"/>
            <p:nvPr/>
          </p:nvSpPr>
          <p:spPr>
            <a:xfrm>
              <a:off x="539552" y="1311151"/>
              <a:ext cx="800219" cy="461665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zh-CN" altLang="en-US" sz="2400" dirty="0" smtClean="0"/>
                <a:t>稷黍</a:t>
              </a:r>
              <a:endParaRPr lang="zh-CN" altLang="en-US" sz="24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979712" y="1311151"/>
              <a:ext cx="800219" cy="461665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zh-CN" altLang="en-US" sz="2400" dirty="0" smtClean="0"/>
                <a:t>浸水</a:t>
              </a:r>
              <a:endParaRPr lang="zh-CN" altLang="en-US" sz="24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491880" y="1311151"/>
              <a:ext cx="800219" cy="461665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zh-CN" altLang="en-US" sz="2400" dirty="0" smtClean="0"/>
                <a:t>发芽</a:t>
              </a:r>
              <a:endParaRPr lang="zh-CN" altLang="en-US" sz="24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004048" y="1311151"/>
              <a:ext cx="800219" cy="461665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zh-CN" altLang="en-US" sz="2400" dirty="0" smtClean="0"/>
                <a:t>糖化</a:t>
              </a:r>
              <a:endParaRPr lang="zh-CN" altLang="en-US" sz="24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44208" y="1311151"/>
              <a:ext cx="800219" cy="461665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zh-CN" altLang="en-US" sz="2400" dirty="0" smtClean="0"/>
                <a:t>发酵</a:t>
              </a:r>
              <a:endParaRPr lang="zh-CN" altLang="en-US" sz="24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7884368" y="1311151"/>
              <a:ext cx="800219" cy="461665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zh-CN" altLang="en-US" sz="2400" dirty="0" smtClean="0"/>
                <a:t>成熟</a:t>
              </a:r>
              <a:endParaRPr lang="zh-CN" altLang="en-US" sz="2400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67544" y="404664"/>
              <a:ext cx="1988045" cy="523220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rgbClr val="0070C0"/>
                  </a:solidFill>
                </a:rPr>
                <a:t>单边发酵：</a:t>
              </a:r>
              <a:endParaRPr lang="zh-CN" altLang="en-US" sz="2800" b="1" dirty="0">
                <a:solidFill>
                  <a:srgbClr val="0070C0"/>
                </a:solidFill>
              </a:endParaRPr>
            </a:p>
          </p:txBody>
        </p:sp>
        <p:sp>
          <p:nvSpPr>
            <p:cNvPr id="29" name="燕尾形箭头 28"/>
            <p:cNvSpPr/>
            <p:nvPr/>
          </p:nvSpPr>
          <p:spPr>
            <a:xfrm>
              <a:off x="1331640" y="1484784"/>
              <a:ext cx="648072" cy="144016"/>
            </a:xfrm>
            <a:prstGeom prst="notched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燕尾形箭头 29"/>
            <p:cNvSpPr/>
            <p:nvPr/>
          </p:nvSpPr>
          <p:spPr>
            <a:xfrm>
              <a:off x="2843808" y="1484784"/>
              <a:ext cx="648072" cy="144016"/>
            </a:xfrm>
            <a:prstGeom prst="notched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燕尾形箭头 30"/>
            <p:cNvSpPr/>
            <p:nvPr/>
          </p:nvSpPr>
          <p:spPr>
            <a:xfrm>
              <a:off x="4355976" y="1484784"/>
              <a:ext cx="648072" cy="144016"/>
            </a:xfrm>
            <a:prstGeom prst="notched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燕尾形箭头 31"/>
            <p:cNvSpPr/>
            <p:nvPr/>
          </p:nvSpPr>
          <p:spPr>
            <a:xfrm>
              <a:off x="5796136" y="1484784"/>
              <a:ext cx="648072" cy="144016"/>
            </a:xfrm>
            <a:prstGeom prst="notched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燕尾形箭头 32"/>
            <p:cNvSpPr/>
            <p:nvPr/>
          </p:nvSpPr>
          <p:spPr>
            <a:xfrm>
              <a:off x="7236296" y="1484784"/>
              <a:ext cx="648072" cy="144016"/>
            </a:xfrm>
            <a:prstGeom prst="notched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539552" y="2708920"/>
            <a:ext cx="8307138" cy="3465676"/>
            <a:chOff x="539552" y="2708920"/>
            <a:chExt cx="8307138" cy="3465676"/>
          </a:xfrm>
        </p:grpSpPr>
        <p:sp>
          <p:nvSpPr>
            <p:cNvPr id="4" name="TextBox 3"/>
            <p:cNvSpPr txBox="1"/>
            <p:nvPr/>
          </p:nvSpPr>
          <p:spPr>
            <a:xfrm>
              <a:off x="539552" y="5127575"/>
              <a:ext cx="800219" cy="461665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zh-CN" altLang="en-US" sz="2400" dirty="0" smtClean="0"/>
                <a:t>黄豆</a:t>
              </a:r>
              <a:endParaRPr lang="zh-CN" altLang="en-US" sz="2400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979712" y="5127575"/>
              <a:ext cx="800219" cy="461665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zh-CN" altLang="en-US" sz="2400" dirty="0" smtClean="0"/>
                <a:t>蒸烂</a:t>
              </a:r>
              <a:endParaRPr lang="zh-CN" altLang="en-US" sz="2400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491880" y="5127575"/>
              <a:ext cx="800219" cy="461665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zh-CN" altLang="en-US" sz="2400" dirty="0" smtClean="0"/>
                <a:t>拌面</a:t>
              </a:r>
              <a:endParaRPr lang="zh-CN" altLang="en-US" sz="2400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004048" y="5127575"/>
              <a:ext cx="800219" cy="461665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zh-CN" altLang="en-US" sz="2400" dirty="0" smtClean="0"/>
                <a:t>制曲</a:t>
              </a:r>
              <a:endParaRPr lang="zh-CN" altLang="en-US" sz="2400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444208" y="5127575"/>
              <a:ext cx="800219" cy="461665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zh-CN" altLang="en-US" sz="2400" dirty="0" smtClean="0"/>
                <a:t>发酵</a:t>
              </a:r>
              <a:endParaRPr lang="zh-CN" altLang="en-US" sz="24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884368" y="5127575"/>
              <a:ext cx="800219" cy="461665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zh-CN" altLang="en-US" sz="2400" dirty="0" smtClean="0"/>
                <a:t>成熟</a:t>
              </a:r>
              <a:endParaRPr lang="zh-CN" altLang="en-US" sz="24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139952" y="5805264"/>
              <a:ext cx="46313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——</a:t>
              </a:r>
              <a:r>
                <a:rPr lang="zh-CN" altLang="en-US" dirty="0" smtClean="0"/>
                <a:t>“十日酱法”，</a:t>
              </a:r>
              <a:r>
                <a:rPr lang="zh-CN" altLang="en-US" dirty="0" smtClean="0"/>
                <a:t>唐， </a:t>
              </a:r>
              <a:r>
                <a:rPr lang="zh-CN" altLang="en-US" dirty="0" smtClean="0"/>
                <a:t>韩鄂 </a:t>
              </a:r>
              <a:r>
                <a:rPr lang="en-US" altLang="zh-CN" dirty="0" smtClean="0"/>
                <a:t>《</a:t>
              </a:r>
              <a:r>
                <a:rPr lang="zh-CN" altLang="en-US" dirty="0" smtClean="0"/>
                <a:t>四时篡要</a:t>
              </a:r>
              <a:r>
                <a:rPr lang="en-US" altLang="zh-CN" dirty="0" smtClean="0"/>
                <a:t>》</a:t>
              </a:r>
              <a:endParaRPr lang="zh-CN" altLang="en-US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39552" y="2708920"/>
              <a:ext cx="1988045" cy="523220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rgbClr val="FF0000"/>
                  </a:solidFill>
                </a:rPr>
                <a:t>双边发酵：</a:t>
              </a:r>
              <a:endParaRPr lang="zh-CN" altLang="en-US" sz="2800" b="1" dirty="0">
                <a:solidFill>
                  <a:srgbClr val="FF0000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39552" y="3645024"/>
              <a:ext cx="800219" cy="461665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zh-CN" altLang="en-US" sz="2400" dirty="0" smtClean="0"/>
                <a:t>粮食</a:t>
              </a:r>
              <a:endParaRPr lang="zh-CN" altLang="en-US" sz="24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979712" y="3645024"/>
              <a:ext cx="800219" cy="461665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zh-CN" altLang="en-US" sz="2400" dirty="0" smtClean="0"/>
                <a:t>蒸煮</a:t>
              </a:r>
              <a:endParaRPr lang="zh-CN" altLang="en-US" sz="24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491880" y="3645024"/>
              <a:ext cx="800219" cy="461665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zh-CN" altLang="en-US" sz="2400" dirty="0" smtClean="0"/>
                <a:t>摊凉</a:t>
              </a:r>
              <a:endParaRPr lang="zh-CN" altLang="en-US" sz="24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004048" y="3645024"/>
              <a:ext cx="800219" cy="461665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zh-CN" altLang="en-US" sz="2400" dirty="0" smtClean="0"/>
                <a:t>制曲</a:t>
              </a:r>
              <a:endParaRPr lang="zh-CN" altLang="en-US" sz="240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444208" y="3645024"/>
              <a:ext cx="800219" cy="461665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zh-CN" altLang="en-US" sz="2400" dirty="0" smtClean="0"/>
                <a:t>发酵</a:t>
              </a:r>
              <a:endParaRPr lang="zh-CN" altLang="en-US" sz="240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884368" y="3645024"/>
              <a:ext cx="800219" cy="461665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zh-CN" altLang="en-US" sz="2400" dirty="0" smtClean="0"/>
                <a:t>成熟</a:t>
              </a:r>
              <a:endParaRPr lang="zh-CN" altLang="en-US" sz="24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139952" y="4322713"/>
              <a:ext cx="470673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b="1" dirty="0" smtClean="0"/>
                <a:t>——</a:t>
              </a:r>
              <a:r>
                <a:rPr lang="zh-CN" altLang="en-US" sz="1600" b="1" dirty="0" smtClean="0"/>
                <a:t>“复式发酵法”，北魏， 贾思勰</a:t>
              </a:r>
              <a:r>
                <a:rPr lang="en-US" altLang="zh-CN" sz="1600" b="1" dirty="0" smtClean="0"/>
                <a:t>《</a:t>
              </a:r>
              <a:r>
                <a:rPr lang="zh-CN" altLang="en-US" sz="1600" b="1" dirty="0" smtClean="0"/>
                <a:t>齐民要术</a:t>
              </a:r>
              <a:r>
                <a:rPr lang="en-US" altLang="zh-CN" sz="1600" b="1" dirty="0" smtClean="0"/>
                <a:t>》</a:t>
              </a:r>
              <a:endParaRPr lang="zh-CN" altLang="en-US" sz="1600" b="1" dirty="0"/>
            </a:p>
          </p:txBody>
        </p:sp>
        <p:sp>
          <p:nvSpPr>
            <p:cNvPr id="34" name="燕尾形箭头 33"/>
            <p:cNvSpPr/>
            <p:nvPr/>
          </p:nvSpPr>
          <p:spPr>
            <a:xfrm>
              <a:off x="1331640" y="3861048"/>
              <a:ext cx="648072" cy="144016"/>
            </a:xfrm>
            <a:prstGeom prst="notchedRightArrow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燕尾形箭头 34"/>
            <p:cNvSpPr/>
            <p:nvPr/>
          </p:nvSpPr>
          <p:spPr>
            <a:xfrm>
              <a:off x="2843808" y="3861048"/>
              <a:ext cx="648072" cy="144016"/>
            </a:xfrm>
            <a:prstGeom prst="notchedRightArrow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燕尾形箭头 35"/>
            <p:cNvSpPr/>
            <p:nvPr/>
          </p:nvSpPr>
          <p:spPr>
            <a:xfrm>
              <a:off x="4355976" y="3861048"/>
              <a:ext cx="648072" cy="144016"/>
            </a:xfrm>
            <a:prstGeom prst="notchedRightArrow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燕尾形箭头 36"/>
            <p:cNvSpPr/>
            <p:nvPr/>
          </p:nvSpPr>
          <p:spPr>
            <a:xfrm>
              <a:off x="5868144" y="3861048"/>
              <a:ext cx="648072" cy="144016"/>
            </a:xfrm>
            <a:prstGeom prst="notchedRightArrow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燕尾形箭头 37"/>
            <p:cNvSpPr/>
            <p:nvPr/>
          </p:nvSpPr>
          <p:spPr>
            <a:xfrm>
              <a:off x="7236296" y="3861048"/>
              <a:ext cx="648072" cy="144016"/>
            </a:xfrm>
            <a:prstGeom prst="notchedRightArrow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燕尾形箭头 38"/>
            <p:cNvSpPr/>
            <p:nvPr/>
          </p:nvSpPr>
          <p:spPr>
            <a:xfrm>
              <a:off x="7236296" y="5301208"/>
              <a:ext cx="648072" cy="144016"/>
            </a:xfrm>
            <a:prstGeom prst="notchedRightArrow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燕尾形箭头 39"/>
            <p:cNvSpPr/>
            <p:nvPr/>
          </p:nvSpPr>
          <p:spPr>
            <a:xfrm>
              <a:off x="5796136" y="5301208"/>
              <a:ext cx="648072" cy="144016"/>
            </a:xfrm>
            <a:prstGeom prst="notchedRightArrow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燕尾形箭头 40"/>
            <p:cNvSpPr/>
            <p:nvPr/>
          </p:nvSpPr>
          <p:spPr>
            <a:xfrm>
              <a:off x="4355976" y="5301208"/>
              <a:ext cx="648072" cy="144016"/>
            </a:xfrm>
            <a:prstGeom prst="notchedRightArrow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燕尾形箭头 41"/>
            <p:cNvSpPr/>
            <p:nvPr/>
          </p:nvSpPr>
          <p:spPr>
            <a:xfrm>
              <a:off x="2843808" y="5301208"/>
              <a:ext cx="648072" cy="144016"/>
            </a:xfrm>
            <a:prstGeom prst="notchedRightArrow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燕尾形箭头 42"/>
            <p:cNvSpPr/>
            <p:nvPr/>
          </p:nvSpPr>
          <p:spPr>
            <a:xfrm>
              <a:off x="1331640" y="5301208"/>
              <a:ext cx="648072" cy="144016"/>
            </a:xfrm>
            <a:prstGeom prst="notchedRightArrow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右大括号 43"/>
            <p:cNvSpPr/>
            <p:nvPr/>
          </p:nvSpPr>
          <p:spPr>
            <a:xfrm rot="16200000">
              <a:off x="5112060" y="1736812"/>
              <a:ext cx="360040" cy="3312368"/>
            </a:xfrm>
            <a:prstGeom prst="rightBrace">
              <a:avLst>
                <a:gd name="adj1" fmla="val 8333"/>
                <a:gd name="adj2" fmla="val 51858"/>
              </a:avLst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4211960" y="3068960"/>
              <a:ext cx="27238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/>
                <a:t>多次投粮、加“水浸曲”</a:t>
              </a:r>
              <a:endParaRPr lang="zh-CN" altLang="en-US" dirty="0"/>
            </a:p>
          </p:txBody>
        </p:sp>
      </p:grp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6952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2" presetClass="entr" presetSubtype="8" fill="hold" nodeType="withEffect">
                                  <p:stCondLst>
                                    <p:cond delay="16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" dur="5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nodeType="withEffect">
                                  <p:stCondLst>
                                    <p:cond delay="38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d446a4c267fd6732d25522ebb6eff84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260648"/>
            <a:ext cx="6151515" cy="4104456"/>
          </a:xfrm>
          <a:prstGeom prst="rect">
            <a:avLst/>
          </a:prstGeom>
        </p:spPr>
      </p:pic>
      <p:pic>
        <p:nvPicPr>
          <p:cNvPr id="5" name="图片 4" descr="北山酒经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48064" y="260648"/>
            <a:ext cx="3763640" cy="6336704"/>
          </a:xfrm>
          <a:prstGeom prst="rect">
            <a:avLst/>
          </a:prstGeom>
        </p:spPr>
      </p:pic>
      <p:pic>
        <p:nvPicPr>
          <p:cNvPr id="6" name="图片 5" descr="天工开物 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1520" y="4293096"/>
            <a:ext cx="8640960" cy="2286000"/>
          </a:xfrm>
          <a:prstGeom prst="rect">
            <a:avLst/>
          </a:prstGeom>
        </p:spPr>
      </p:pic>
      <p:pic>
        <p:nvPicPr>
          <p:cNvPr id="7" name="6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8604448" y="623731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361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2" presetClass="entr" presetSubtype="1" fill="hold" nodeType="withEffect">
                                  <p:stCondLst>
                                    <p:cond delay="3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48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452998" y="188640"/>
            <a:ext cx="8259462" cy="2736304"/>
            <a:chOff x="452998" y="188640"/>
            <a:chExt cx="8259462" cy="2736304"/>
          </a:xfrm>
        </p:grpSpPr>
        <p:pic>
          <p:nvPicPr>
            <p:cNvPr id="4" name="图片 3" descr="20130904163432_344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52998" y="188640"/>
              <a:ext cx="3289047" cy="2736304"/>
            </a:xfrm>
            <a:prstGeom prst="rect">
              <a:avLst/>
            </a:prstGeom>
          </p:spPr>
        </p:pic>
        <p:pic>
          <p:nvPicPr>
            <p:cNvPr id="5" name="图片 4" descr="踩曲 1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851920" y="188640"/>
              <a:ext cx="4860540" cy="2736304"/>
            </a:xfrm>
            <a:prstGeom prst="rect">
              <a:avLst/>
            </a:prstGeom>
          </p:spPr>
        </p:pic>
      </p:grpSp>
      <p:grpSp>
        <p:nvGrpSpPr>
          <p:cNvPr id="16" name="组合 15"/>
          <p:cNvGrpSpPr/>
          <p:nvPr/>
        </p:nvGrpSpPr>
        <p:grpSpPr>
          <a:xfrm>
            <a:off x="467544" y="2996952"/>
            <a:ext cx="8236768" cy="2095500"/>
            <a:chOff x="467544" y="2996952"/>
            <a:chExt cx="8236768" cy="2095500"/>
          </a:xfrm>
        </p:grpSpPr>
        <p:pic>
          <p:nvPicPr>
            <p:cNvPr id="6" name="图片 5" descr="大曲.jp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580112" y="2996952"/>
              <a:ext cx="3124200" cy="2095500"/>
            </a:xfrm>
            <a:prstGeom prst="rect">
              <a:avLst/>
            </a:prstGeom>
          </p:spPr>
        </p:pic>
        <p:pic>
          <p:nvPicPr>
            <p:cNvPr id="7" name="图片 6" descr="米曲霉12.jpg"/>
            <p:cNvPicPr>
              <a:picLocks noChangeAspect="1"/>
            </p:cNvPicPr>
            <p:nvPr/>
          </p:nvPicPr>
          <p:blipFill>
            <a:blip r:embed="rId6" cstate="print">
              <a:lum bright="20000" contrast="20000"/>
            </a:blip>
            <a:srcRect l="17221" t="388" b="3932"/>
            <a:stretch>
              <a:fillRect/>
            </a:stretch>
          </p:blipFill>
          <p:spPr>
            <a:xfrm>
              <a:off x="2956272" y="2996952"/>
              <a:ext cx="2479824" cy="2087296"/>
            </a:xfrm>
            <a:prstGeom prst="rect">
              <a:avLst/>
            </a:prstGeom>
          </p:spPr>
        </p:pic>
        <p:pic>
          <p:nvPicPr>
            <p:cNvPr id="9" name="图片 8" descr="黑曲霉.jpg"/>
            <p:cNvPicPr>
              <a:picLocks noChangeAspect="1"/>
            </p:cNvPicPr>
            <p:nvPr/>
          </p:nvPicPr>
          <p:blipFill>
            <a:blip r:embed="rId7" cstate="print">
              <a:lum bright="20000" contrast="20000"/>
            </a:blip>
            <a:srcRect l="30510" t="16925"/>
            <a:stretch>
              <a:fillRect/>
            </a:stretch>
          </p:blipFill>
          <p:spPr>
            <a:xfrm>
              <a:off x="467544" y="2996952"/>
              <a:ext cx="2376264" cy="2066024"/>
            </a:xfrm>
            <a:prstGeom prst="rect">
              <a:avLst/>
            </a:prstGeom>
          </p:spPr>
        </p:pic>
      </p:grpSp>
      <p:grpSp>
        <p:nvGrpSpPr>
          <p:cNvPr id="17" name="组合 16"/>
          <p:cNvGrpSpPr/>
          <p:nvPr/>
        </p:nvGrpSpPr>
        <p:grpSpPr>
          <a:xfrm>
            <a:off x="467544" y="5157191"/>
            <a:ext cx="8280920" cy="1584177"/>
            <a:chOff x="467544" y="5157191"/>
            <a:chExt cx="8280920" cy="1584177"/>
          </a:xfrm>
        </p:grpSpPr>
        <p:pic>
          <p:nvPicPr>
            <p:cNvPr id="10" name="图片 9" descr="201542117722446.jpg"/>
            <p:cNvPicPr>
              <a:picLocks noChangeAspect="1"/>
            </p:cNvPicPr>
            <p:nvPr/>
          </p:nvPicPr>
          <p:blipFill>
            <a:blip r:embed="rId8" cstate="print"/>
            <a:srcRect t="12972" b="12972"/>
            <a:stretch>
              <a:fillRect/>
            </a:stretch>
          </p:blipFill>
          <p:spPr>
            <a:xfrm>
              <a:off x="467544" y="5157192"/>
              <a:ext cx="2569468" cy="1553993"/>
            </a:xfrm>
            <a:prstGeom prst="rect">
              <a:avLst/>
            </a:prstGeom>
          </p:spPr>
        </p:pic>
        <p:pic>
          <p:nvPicPr>
            <p:cNvPr id="11" name="图片 10" descr="u=1272248208,2499297604&amp;fm=21&amp;gp=0.jpg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131839" y="5157191"/>
              <a:ext cx="2304257" cy="1584177"/>
            </a:xfrm>
            <a:prstGeom prst="rect">
              <a:avLst/>
            </a:prstGeom>
          </p:spPr>
        </p:pic>
        <p:pic>
          <p:nvPicPr>
            <p:cNvPr id="13" name="图片 12" descr="20083271602351423.jpg"/>
            <p:cNvPicPr>
              <a:picLocks noChangeAspect="1"/>
            </p:cNvPicPr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5580112" y="5157192"/>
              <a:ext cx="3168352" cy="1577776"/>
            </a:xfrm>
            <a:prstGeom prst="rect">
              <a:avLst/>
            </a:prstGeom>
          </p:spPr>
        </p:pic>
      </p:grpSp>
      <p:pic>
        <p:nvPicPr>
          <p:cNvPr id="15" name="7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1" cstate="print"/>
          <a:stretch>
            <a:fillRect/>
          </a:stretch>
        </p:blipFill>
        <p:spPr>
          <a:xfrm>
            <a:off x="8748464" y="638132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7266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2" presetClass="entr" presetSubtype="2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" dur="5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26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20120824180201-133622132.jpg"/>
          <p:cNvPicPr>
            <a:picLocks noChangeAspect="1"/>
          </p:cNvPicPr>
          <p:nvPr/>
        </p:nvPicPr>
        <p:blipFill>
          <a:blip r:embed="rId3" cstate="print"/>
          <a:srcRect b="4650"/>
          <a:stretch>
            <a:fillRect/>
          </a:stretch>
        </p:blipFill>
        <p:spPr>
          <a:xfrm>
            <a:off x="5004048" y="3508190"/>
            <a:ext cx="3968750" cy="2520280"/>
          </a:xfrm>
          <a:prstGeom prst="rect">
            <a:avLst/>
          </a:prstGeom>
        </p:spPr>
      </p:pic>
      <p:pic>
        <p:nvPicPr>
          <p:cNvPr id="6" name="图片 5" descr="20110506132000-99353970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2" y="692696"/>
            <a:ext cx="3072340" cy="2304256"/>
          </a:xfrm>
          <a:prstGeom prst="rect">
            <a:avLst/>
          </a:prstGeom>
        </p:spPr>
      </p:pic>
      <p:pic>
        <p:nvPicPr>
          <p:cNvPr id="7" name="图片 6" descr="b3119313b07eca8054c83a0e912397dda044830d.jpg"/>
          <p:cNvPicPr>
            <a:picLocks noChangeAspect="1"/>
          </p:cNvPicPr>
          <p:nvPr/>
        </p:nvPicPr>
        <p:blipFill>
          <a:blip r:embed="rId5" cstate="print"/>
          <a:srcRect l="4697" b="6147"/>
          <a:stretch>
            <a:fillRect/>
          </a:stretch>
        </p:blipFill>
        <p:spPr>
          <a:xfrm>
            <a:off x="179512" y="3501008"/>
            <a:ext cx="2664296" cy="2626339"/>
          </a:xfrm>
          <a:prstGeom prst="rect">
            <a:avLst/>
          </a:prstGeom>
        </p:spPr>
      </p:pic>
      <p:pic>
        <p:nvPicPr>
          <p:cNvPr id="8" name="图片 7" descr="谷物-4397209.jpg"/>
          <p:cNvPicPr>
            <a:picLocks noChangeAspect="1"/>
          </p:cNvPicPr>
          <p:nvPr/>
        </p:nvPicPr>
        <p:blipFill>
          <a:blip r:embed="rId6" cstate="print"/>
          <a:srcRect b="7161"/>
          <a:stretch>
            <a:fillRect/>
          </a:stretch>
        </p:blipFill>
        <p:spPr>
          <a:xfrm>
            <a:off x="2843808" y="3508190"/>
            <a:ext cx="2171734" cy="2520280"/>
          </a:xfrm>
          <a:prstGeom prst="rect">
            <a:avLst/>
          </a:prstGeom>
        </p:spPr>
      </p:pic>
      <p:pic>
        <p:nvPicPr>
          <p:cNvPr id="9" name="图片 8" descr="7373369_093834057350_2.jpg"/>
          <p:cNvPicPr>
            <a:picLocks noChangeAspect="1"/>
          </p:cNvPicPr>
          <p:nvPr/>
        </p:nvPicPr>
        <p:blipFill>
          <a:blip r:embed="rId7" cstate="print"/>
          <a:srcRect b="6015"/>
          <a:stretch>
            <a:fillRect/>
          </a:stretch>
        </p:blipFill>
        <p:spPr>
          <a:xfrm>
            <a:off x="3275856" y="692696"/>
            <a:ext cx="5705845" cy="230425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403648" y="306896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/>
              <a:t>水果</a:t>
            </a:r>
            <a:endParaRPr lang="zh-CN" alt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868144" y="3068960"/>
            <a:ext cx="649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/>
              <a:t>蔬菜</a:t>
            </a:r>
            <a:endParaRPr lang="zh-CN" alt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403648" y="6093296"/>
            <a:ext cx="649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/>
              <a:t>坚果</a:t>
            </a:r>
            <a:endParaRPr lang="zh-CN" alt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635896" y="6084004"/>
            <a:ext cx="649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/>
              <a:t>谷物</a:t>
            </a:r>
            <a:endParaRPr lang="zh-CN" alt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732240" y="6093296"/>
            <a:ext cx="881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/>
              <a:t>中草药</a:t>
            </a:r>
            <a:endParaRPr lang="zh-CN" altLang="en-US" b="1" dirty="0"/>
          </a:p>
        </p:txBody>
      </p:sp>
      <p:grpSp>
        <p:nvGrpSpPr>
          <p:cNvPr id="23" name="组合 22"/>
          <p:cNvGrpSpPr/>
          <p:nvPr/>
        </p:nvGrpSpPr>
        <p:grpSpPr>
          <a:xfrm>
            <a:off x="179512" y="476672"/>
            <a:ext cx="8853194" cy="2880321"/>
            <a:chOff x="179512" y="476672"/>
            <a:chExt cx="8853194" cy="2880321"/>
          </a:xfrm>
        </p:grpSpPr>
        <p:pic>
          <p:nvPicPr>
            <p:cNvPr id="4" name="图片 3" descr="古越龙山 黄酒.png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79512" y="476673"/>
              <a:ext cx="4536504" cy="2880320"/>
            </a:xfrm>
            <a:prstGeom prst="rect">
              <a:avLst/>
            </a:prstGeom>
          </p:spPr>
        </p:pic>
        <p:pic>
          <p:nvPicPr>
            <p:cNvPr id="15" name="图片 14" descr="20150902144522292229.jpg"/>
            <p:cNvPicPr>
              <a:picLocks noChangeAspect="1"/>
            </p:cNvPicPr>
            <p:nvPr/>
          </p:nvPicPr>
          <p:blipFill>
            <a:blip r:embed="rId9" cstate="print"/>
            <a:srcRect l="4861" t="23100" r="27092" b="7510"/>
            <a:stretch>
              <a:fillRect/>
            </a:stretch>
          </p:blipFill>
          <p:spPr>
            <a:xfrm>
              <a:off x="4788024" y="476672"/>
              <a:ext cx="4244682" cy="2880320"/>
            </a:xfrm>
            <a:prstGeom prst="rect">
              <a:avLst/>
            </a:prstGeom>
          </p:spPr>
        </p:pic>
      </p:grpSp>
      <p:grpSp>
        <p:nvGrpSpPr>
          <p:cNvPr id="21" name="组合 20"/>
          <p:cNvGrpSpPr/>
          <p:nvPr/>
        </p:nvGrpSpPr>
        <p:grpSpPr>
          <a:xfrm>
            <a:off x="164399" y="3428662"/>
            <a:ext cx="8872191" cy="3024674"/>
            <a:chOff x="164399" y="3428662"/>
            <a:chExt cx="8872191" cy="3024674"/>
          </a:xfrm>
        </p:grpSpPr>
        <p:pic>
          <p:nvPicPr>
            <p:cNvPr id="16" name="图片 14" descr="TB2LWZneXXXXXbTXXXXXXXXXXXX_!!822820832.jpg"/>
            <p:cNvPicPr>
              <a:picLocks noChangeAspect="1"/>
            </p:cNvPicPr>
            <p:nvPr/>
          </p:nvPicPr>
          <p:blipFill>
            <a:blip r:embed="rId10" cstate="print"/>
            <a:srcRect l="6699" t="27400" r="33014" b="33540"/>
            <a:stretch>
              <a:fillRect/>
            </a:stretch>
          </p:blipFill>
          <p:spPr bwMode="auto">
            <a:xfrm>
              <a:off x="164399" y="3501008"/>
              <a:ext cx="5853554" cy="2880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图片 8" descr="aaa036e4cb16038f90e128d8e39c714f_XL.jpg"/>
            <p:cNvPicPr>
              <a:picLocks noChangeAspect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6012160" y="3428662"/>
              <a:ext cx="3024430" cy="30246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2" name="8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2" cstate="print"/>
          <a:stretch>
            <a:fillRect/>
          </a:stretch>
        </p:blipFill>
        <p:spPr>
          <a:xfrm>
            <a:off x="8748464" y="6381328"/>
            <a:ext cx="304800" cy="304800"/>
          </a:xfrm>
          <a:prstGeom prst="rect">
            <a:avLst/>
          </a:prstGeom>
        </p:spPr>
      </p:pic>
      <p:grpSp>
        <p:nvGrpSpPr>
          <p:cNvPr id="24" name="组合 5"/>
          <p:cNvGrpSpPr>
            <a:grpSpLocks/>
          </p:cNvGrpSpPr>
          <p:nvPr/>
        </p:nvGrpSpPr>
        <p:grpSpPr bwMode="auto">
          <a:xfrm>
            <a:off x="971500" y="44624"/>
            <a:ext cx="6768852" cy="6421278"/>
            <a:chOff x="1691680" y="1412776"/>
            <a:chExt cx="5472608" cy="5190877"/>
          </a:xfrm>
        </p:grpSpPr>
        <p:pic>
          <p:nvPicPr>
            <p:cNvPr id="25" name="图片 2" descr="bk_e35131964f1e980eb9c50bb1f0f6ef39_wv9vJT.jpg"/>
            <p:cNvPicPr>
              <a:picLocks noChangeAspect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1907704" y="1412776"/>
              <a:ext cx="5256584" cy="51908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图片 25" descr="2014041800014821.png"/>
            <p:cNvPicPr>
              <a:picLocks noChangeAspect="1"/>
            </p:cNvPicPr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3635896" y="3212976"/>
              <a:ext cx="1976919" cy="1498873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27" name="矩形 26"/>
            <p:cNvSpPr/>
            <p:nvPr/>
          </p:nvSpPr>
          <p:spPr>
            <a:xfrm>
              <a:off x="1691680" y="1412776"/>
              <a:ext cx="1655913" cy="2873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5584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2" presetClass="entr" presetSubtype="4" fill="hold" nodeType="withEffect">
                                  <p:stCondLst>
                                    <p:cond delay="28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nodeType="withEffect">
                                  <p:stCondLst>
                                    <p:cond delay="36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4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431</TotalTime>
  <Words>253</Words>
  <Application>Microsoft Office PowerPoint</Application>
  <PresentationFormat>全屏显示(4:3)</PresentationFormat>
  <Paragraphs>43</Paragraphs>
  <Slides>8</Slides>
  <Notes>0</Notes>
  <HiddenSlides>0</HiddenSlides>
  <MMClips>8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9" baseType="lpstr">
      <vt:lpstr>Office 主题</vt:lpstr>
      <vt:lpstr>我国酿造技术的起源及发展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我国酿造技术的起源及发展</dc:title>
  <dc:creator>Administrator</dc:creator>
  <cp:lastModifiedBy>Administrator</cp:lastModifiedBy>
  <cp:revision>54</cp:revision>
  <dcterms:created xsi:type="dcterms:W3CDTF">2015-12-12T09:59:58Z</dcterms:created>
  <dcterms:modified xsi:type="dcterms:W3CDTF">2015-12-13T05:01:27Z</dcterms:modified>
</cp:coreProperties>
</file>